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27"/>
  </p:notesMasterIdLst>
  <p:sldIdLst>
    <p:sldId id="302" r:id="rId2"/>
    <p:sldId id="507" r:id="rId3"/>
    <p:sldId id="333" r:id="rId4"/>
    <p:sldId id="521" r:id="rId5"/>
    <p:sldId id="505" r:id="rId6"/>
    <p:sldId id="299" r:id="rId7"/>
    <p:sldId id="512" r:id="rId8"/>
    <p:sldId id="511" r:id="rId9"/>
    <p:sldId id="288" r:id="rId10"/>
    <p:sldId id="516" r:id="rId11"/>
    <p:sldId id="520" r:id="rId12"/>
    <p:sldId id="518" r:id="rId13"/>
    <p:sldId id="513" r:id="rId14"/>
    <p:sldId id="276" r:id="rId15"/>
    <p:sldId id="292" r:id="rId16"/>
    <p:sldId id="517" r:id="rId17"/>
    <p:sldId id="322" r:id="rId18"/>
    <p:sldId id="321" r:id="rId19"/>
    <p:sldId id="323" r:id="rId20"/>
    <p:sldId id="522" r:id="rId21"/>
    <p:sldId id="312" r:id="rId22"/>
    <p:sldId id="308" r:id="rId23"/>
    <p:sldId id="275" r:id="rId24"/>
    <p:sldId id="300" r:id="rId25"/>
    <p:sldId id="301" r:id="rId26"/>
  </p:sldIdLst>
  <p:sldSz cx="12192000" cy="6858000"/>
  <p:notesSz cx="7086600" cy="9372600"/>
  <p:custDataLst>
    <p:tags r:id="rId28"/>
  </p:custDataLst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4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52">
          <p15:clr>
            <a:srgbClr val="A4A3A4"/>
          </p15:clr>
        </p15:guide>
        <p15:guide id="2" pos="2232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264C8"/>
    <a:srgbClr val="7F9FDF"/>
    <a:srgbClr val="FFFFFF"/>
    <a:srgbClr val="2850A0"/>
    <a:srgbClr val="003399"/>
    <a:srgbClr val="C8D8E6"/>
    <a:srgbClr val="A7BDE9"/>
    <a:srgbClr val="535353"/>
    <a:srgbClr val="A6A6A6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Style moyen 2 - Accentuation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9012ECD-51FC-41F1-AA8D-1B2483CD663E}" styleName="Style léger 2 - Accentuation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D5ABB26-0587-4C30-8999-92F81FD0307C}" styleName="Aucun style, aucune grill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348" autoAdjust="0"/>
    <p:restoredTop sz="93073" autoAdjust="0"/>
  </p:normalViewPr>
  <p:slideViewPr>
    <p:cSldViewPr showGuides="1">
      <p:cViewPr varScale="1">
        <p:scale>
          <a:sx n="128" d="100"/>
          <a:sy n="128" d="100"/>
        </p:scale>
        <p:origin x="752" y="176"/>
      </p:cViewPr>
      <p:guideLst>
        <p:guide orient="horz" pos="284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94" d="100"/>
          <a:sy n="94" d="100"/>
        </p:scale>
        <p:origin x="-3582" y="-108"/>
      </p:cViewPr>
      <p:guideLst>
        <p:guide orient="horz" pos="2952"/>
        <p:guide pos="2232"/>
      </p:guideLst>
    </p:cSldViewPr>
  </p:notesViewPr>
  <p:gridSpacing cx="72000" cy="72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0860" cy="468630"/>
          </a:xfrm>
          <a:prstGeom prst="rect">
            <a:avLst/>
          </a:prstGeom>
        </p:spPr>
        <p:txBody>
          <a:bodyPr vert="horz" lIns="94046" tIns="47023" rIns="94046" bIns="47023" rtlCol="0"/>
          <a:lstStyle>
            <a:lvl1pPr algn="l">
              <a:defRPr sz="1200"/>
            </a:lvl1pPr>
          </a:lstStyle>
          <a:p>
            <a:endParaRPr lang="en-CA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4014100" y="0"/>
            <a:ext cx="3070860" cy="468630"/>
          </a:xfrm>
          <a:prstGeom prst="rect">
            <a:avLst/>
          </a:prstGeom>
        </p:spPr>
        <p:txBody>
          <a:bodyPr vert="horz" lIns="94046" tIns="47023" rIns="94046" bIns="47023" rtlCol="0"/>
          <a:lstStyle>
            <a:lvl1pPr algn="r">
              <a:defRPr sz="1200"/>
            </a:lvl1pPr>
          </a:lstStyle>
          <a:p>
            <a:fld id="{834441DC-6262-4676-8089-739DE20D1D3B}" type="datetimeFigureOut">
              <a:rPr lang="en-CA" smtClean="0"/>
              <a:pPr/>
              <a:t>2021-06-29</a:t>
            </a:fld>
            <a:endParaRPr lang="en-CA" dirty="0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419100" y="703263"/>
            <a:ext cx="6248400" cy="35147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046" tIns="47023" rIns="94046" bIns="47023" rtlCol="0" anchor="ctr"/>
          <a:lstStyle/>
          <a:p>
            <a:endParaRPr lang="en-CA" dirty="0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708660" y="4451985"/>
            <a:ext cx="5669280" cy="4217670"/>
          </a:xfrm>
          <a:prstGeom prst="rect">
            <a:avLst/>
          </a:prstGeom>
        </p:spPr>
        <p:txBody>
          <a:bodyPr vert="horz" lIns="94046" tIns="47023" rIns="94046" bIns="47023" rtlCol="0"/>
          <a:lstStyle/>
          <a:p>
            <a:pPr lvl="0"/>
            <a:r>
              <a:rPr lang="en-CA"/>
              <a:t>Modifiez les styles du texte du masque</a:t>
            </a:r>
          </a:p>
          <a:p>
            <a:pPr lvl="1"/>
            <a:r>
              <a:rPr lang="en-CA"/>
              <a:t>Deuxième niveau</a:t>
            </a:r>
          </a:p>
          <a:p>
            <a:pPr lvl="2"/>
            <a:r>
              <a:rPr lang="en-CA"/>
              <a:t>Troisième niveau</a:t>
            </a:r>
          </a:p>
          <a:p>
            <a:pPr lvl="3"/>
            <a:r>
              <a:rPr lang="en-CA"/>
              <a:t>Quatrième niveau</a:t>
            </a:r>
          </a:p>
          <a:p>
            <a:pPr lvl="4"/>
            <a:r>
              <a:rPr lang="en-CA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902343"/>
            <a:ext cx="3070860" cy="468630"/>
          </a:xfrm>
          <a:prstGeom prst="rect">
            <a:avLst/>
          </a:prstGeom>
        </p:spPr>
        <p:txBody>
          <a:bodyPr vert="horz" lIns="94046" tIns="47023" rIns="94046" bIns="47023" rtlCol="0" anchor="b"/>
          <a:lstStyle>
            <a:lvl1pPr algn="l">
              <a:defRPr sz="1200"/>
            </a:lvl1pPr>
          </a:lstStyle>
          <a:p>
            <a:endParaRPr lang="en-CA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4014100" y="8902343"/>
            <a:ext cx="3070860" cy="468630"/>
          </a:xfrm>
          <a:prstGeom prst="rect">
            <a:avLst/>
          </a:prstGeom>
        </p:spPr>
        <p:txBody>
          <a:bodyPr vert="horz" lIns="94046" tIns="47023" rIns="94046" bIns="47023" rtlCol="0" anchor="b"/>
          <a:lstStyle>
            <a:lvl1pPr algn="r">
              <a:defRPr sz="1200"/>
            </a:lvl1pPr>
          </a:lstStyle>
          <a:p>
            <a:fld id="{C9E63B0C-45FA-42EB-8101-A2B8393445D8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9076810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6.xml"/><Relationship Id="rId7" Type="http://schemas.openxmlformats.org/officeDocument/2006/relationships/image" Target="../media/image2.png"/><Relationship Id="rId2" Type="http://schemas.openxmlformats.org/officeDocument/2006/relationships/tags" Target="../tags/tag5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.bin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blat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2119" y="1590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0" name="think-cell Slide" r:id="rId5" imgW="360" imgH="360" progId="">
                  <p:embed/>
                </p:oleObj>
              </mc:Choice>
              <mc:Fallback>
                <p:oleObj name="think-cell Slide" r:id="rId5" imgW="360" imgH="360" progId="">
                  <p:embed/>
                  <p:pic>
                    <p:nvPicPr>
                      <p:cNvPr id="0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19" y="1590"/>
                        <a:ext cx="2116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itre 1"/>
          <p:cNvSpPr>
            <a:spLocks noGrp="1"/>
          </p:cNvSpPr>
          <p:nvPr userDrawn="1">
            <p:ph type="ctrTitle" hasCustomPrompt="1"/>
            <p:custDataLst>
              <p:tags r:id="rId3"/>
            </p:custDataLst>
          </p:nvPr>
        </p:nvSpPr>
        <p:spPr>
          <a:xfrm>
            <a:off x="335360" y="404664"/>
            <a:ext cx="7104112" cy="4536504"/>
          </a:xfrm>
          <a:prstGeom prst="rect">
            <a:avLst/>
          </a:prstGeom>
          <a:solidFill>
            <a:srgbClr val="FFFFFF"/>
          </a:solidFill>
        </p:spPr>
        <p:txBody>
          <a:bodyPr lIns="180000" tIns="72000" rIns="72000" bIns="72000" anchor="t" anchorCtr="0">
            <a:normAutofit/>
          </a:bodyPr>
          <a:lstStyle>
            <a:lvl1pPr algn="l">
              <a:lnSpc>
                <a:spcPct val="100000"/>
              </a:lnSpc>
              <a:defRPr sz="2400" u="none" cap="none" baseline="0">
                <a:solidFill>
                  <a:srgbClr val="003399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CA" noProof="0" dirty="0"/>
              <a:t>Title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0" hasCustomPrompt="1"/>
          </p:nvPr>
        </p:nvSpPr>
        <p:spPr>
          <a:xfrm>
            <a:off x="5087888" y="5373218"/>
            <a:ext cx="7104112" cy="863525"/>
          </a:xfrm>
          <a:solidFill>
            <a:srgbClr val="FFFFFF"/>
          </a:solidFill>
        </p:spPr>
        <p:txBody>
          <a:bodyPr lIns="180000" tIns="72000" rIns="72000" bIns="72000" anchor="ctr">
            <a:normAutofit/>
          </a:bodyPr>
          <a:lstStyle>
            <a:lvl1pPr>
              <a:lnSpc>
                <a:spcPct val="100000"/>
              </a:lnSpc>
              <a:defRPr sz="1600">
                <a:solidFill>
                  <a:srgbClr val="003399"/>
                </a:solidFill>
              </a:defRPr>
            </a:lvl1pPr>
          </a:lstStyle>
          <a:p>
            <a:pPr lvl="0"/>
            <a:r>
              <a:rPr lang="en-CA" noProof="0" dirty="0"/>
              <a:t>Date</a:t>
            </a:r>
          </a:p>
          <a:p>
            <a:pPr lvl="0"/>
            <a:r>
              <a:rPr lang="en-CA" noProof="0" dirty="0"/>
              <a:t>Author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399E0F8A-EF55-4ACC-B788-2D4545D909D0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0" y="0"/>
            <a:ext cx="12192000" cy="6848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8678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467637" y="45000"/>
            <a:ext cx="11232000" cy="717944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CA" noProof="0" dirty="0"/>
              <a:t>Click to edit title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479377" y="1052736"/>
            <a:ext cx="11196980" cy="4896544"/>
          </a:xfrm>
        </p:spPr>
        <p:txBody>
          <a:bodyPr lIns="72000" rIns="72000"/>
          <a:lstStyle>
            <a:lvl1pPr>
              <a:lnSpc>
                <a:spcPct val="100000"/>
              </a:lnSpc>
              <a:spcBef>
                <a:spcPts val="600"/>
              </a:spcBef>
              <a:defRPr/>
            </a:lvl1pPr>
            <a:lvl2pPr>
              <a:lnSpc>
                <a:spcPct val="100000"/>
              </a:lnSpc>
              <a:buClr>
                <a:srgbClr val="808D97"/>
              </a:buClr>
              <a:defRPr/>
            </a:lvl2pPr>
            <a:lvl3pPr>
              <a:lnSpc>
                <a:spcPct val="100000"/>
              </a:lnSpc>
              <a:buClr>
                <a:srgbClr val="8996A0"/>
              </a:buClr>
              <a:defRPr sz="1200"/>
            </a:lvl3pPr>
            <a:lvl4pPr>
              <a:lnSpc>
                <a:spcPct val="100000"/>
              </a:lnSpc>
              <a:buClr>
                <a:srgbClr val="8996A0"/>
              </a:buClr>
              <a:defRPr sz="1200"/>
            </a:lvl4pPr>
          </a:lstStyle>
          <a:p>
            <a:pPr lvl="0"/>
            <a:r>
              <a:rPr lang="en-CA" dirty="0"/>
              <a:t>Click to edit text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7895238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es Blat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467637" y="45000"/>
            <a:ext cx="11232000" cy="717944"/>
          </a:xfrm>
          <a:prstGeom prst="rect">
            <a:avLst/>
          </a:prstGeom>
        </p:spPr>
        <p:txBody>
          <a:bodyPr/>
          <a:lstStyle/>
          <a:p>
            <a:r>
              <a:rPr lang="en-CA"/>
              <a:t>Click to edit title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9851390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Leeres Blat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467637" y="188640"/>
            <a:ext cx="11232000" cy="717944"/>
          </a:xfrm>
          <a:prstGeom prst="rect">
            <a:avLst/>
          </a:prstGeom>
        </p:spPr>
        <p:txBody>
          <a:bodyPr/>
          <a:lstStyle/>
          <a:p>
            <a:r>
              <a:rPr lang="en-CA"/>
              <a:t>Click to edit title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0800468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ags" Target="../tags/tag3.xml"/><Relationship Id="rId3" Type="http://schemas.openxmlformats.org/officeDocument/2006/relationships/slideLayout" Target="../slideLayouts/slideLayout3.xml"/><Relationship Id="rId7" Type="http://schemas.openxmlformats.org/officeDocument/2006/relationships/tags" Target="../tags/tag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vmlDrawing" Target="../drawings/vmlDrawing1.vml"/><Relationship Id="rId11" Type="http://schemas.openxmlformats.org/officeDocument/2006/relationships/image" Target="../media/image1.emf"/><Relationship Id="rId5" Type="http://schemas.openxmlformats.org/officeDocument/2006/relationships/theme" Target="../theme/theme1.xml"/><Relationship Id="rId10" Type="http://schemas.openxmlformats.org/officeDocument/2006/relationships/oleObject" Target="../embeddings/oleObject1.bin"/><Relationship Id="rId4" Type="http://schemas.openxmlformats.org/officeDocument/2006/relationships/slideLayout" Target="../slideLayouts/slideLayout4.xml"/><Relationship Id="rId9" Type="http://schemas.openxmlformats.org/officeDocument/2006/relationships/tags" Target="../tags/tag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1DE64D1-E361-4249-981D-9AF084A9377F}"/>
              </a:ext>
            </a:extLst>
          </p:cNvPr>
          <p:cNvSpPr/>
          <p:nvPr userDrawn="1"/>
        </p:nvSpPr>
        <p:spPr>
          <a:xfrm>
            <a:off x="0" y="0"/>
            <a:ext cx="12192000" cy="837000"/>
          </a:xfrm>
          <a:prstGeom prst="rect">
            <a:avLst/>
          </a:prstGeom>
          <a:solidFill>
            <a:schemeClr val="bg1">
              <a:lumMod val="95000"/>
              <a:alpha val="34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graphicFrame>
        <p:nvGraphicFramePr>
          <p:cNvPr id="13" name="Object 12" hidden="1"/>
          <p:cNvGraphicFramePr>
            <a:graphicFrameLocks noChangeAspect="1"/>
          </p:cNvGraphicFramePr>
          <p:nvPr>
            <p:custDataLst>
              <p:tags r:id="rId7"/>
            </p:custDataLst>
          </p:nvPr>
        </p:nvGraphicFramePr>
        <p:xfrm>
          <a:off x="2119" y="1590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6" name="think-cell Slide" r:id="rId10" imgW="360" imgH="360" progId="">
                  <p:embed/>
                </p:oleObj>
              </mc:Choice>
              <mc:Fallback>
                <p:oleObj name="think-cell Slide" r:id="rId10" imgW="360" imgH="360" progId="">
                  <p:embed/>
                  <p:pic>
                    <p:nvPicPr>
                      <p:cNvPr id="0" name="Picture 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19" y="1590"/>
                        <a:ext cx="2116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Espace réservé du titre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467637" y="45000"/>
            <a:ext cx="11232000" cy="719993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/>
          <a:p>
            <a:r>
              <a:rPr lang="en-CA" noProof="0" dirty="0"/>
              <a:t>Click to edit title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  <p:custDataLst>
              <p:tags r:id="rId9"/>
            </p:custDataLst>
          </p:nvPr>
        </p:nvSpPr>
        <p:spPr>
          <a:xfrm>
            <a:off x="479376" y="1052736"/>
            <a:ext cx="11232000" cy="4896544"/>
          </a:xfrm>
          <a:prstGeom prst="rect">
            <a:avLst/>
          </a:prstGeom>
        </p:spPr>
        <p:txBody>
          <a:bodyPr vert="horz" lIns="72000" tIns="45720" rIns="72000" bIns="45720" rtlCol="0">
            <a:normAutofit/>
          </a:bodyPr>
          <a:lstStyle/>
          <a:p>
            <a:pPr lvl="0"/>
            <a:r>
              <a:rPr lang="en-CA"/>
              <a:t>Click to edit text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0"/>
            <a:endParaRPr lang="en-CA"/>
          </a:p>
          <a:p>
            <a:pPr lvl="0"/>
            <a:endParaRPr lang="en-CA"/>
          </a:p>
          <a:p>
            <a:pPr lvl="3"/>
            <a:endParaRPr lang="en-CA" dirty="0"/>
          </a:p>
        </p:txBody>
      </p:sp>
      <p:sp>
        <p:nvSpPr>
          <p:cNvPr id="11" name="Rectangle 15"/>
          <p:cNvSpPr txBox="1">
            <a:spLocks noChangeArrowheads="1"/>
          </p:cNvSpPr>
          <p:nvPr/>
        </p:nvSpPr>
        <p:spPr bwMode="auto">
          <a:xfrm>
            <a:off x="11784000" y="6498000"/>
            <a:ext cx="408000" cy="360000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lIns="0" tIns="45680" rIns="72000" bIns="45680" anchor="ctr" anchorCtr="0"/>
          <a:lstStyle>
            <a:lvl1pPr algn="r">
              <a:spcBef>
                <a:spcPct val="0"/>
              </a:spcBef>
              <a:buClr>
                <a:schemeClr val="tx2"/>
              </a:buClr>
              <a:buSzPct val="65000"/>
              <a:defRPr sz="800">
                <a:solidFill>
                  <a:schemeClr val="folHlink"/>
                </a:solidFill>
                <a:cs typeface="+mn-cs"/>
              </a:defRPr>
            </a:lvl1pPr>
          </a:lstStyle>
          <a:p>
            <a:pPr algn="ctr">
              <a:defRPr/>
            </a:pPr>
            <a:fld id="{0BAFF7BF-13FC-4B87-9050-422B658FE5B2}" type="slidenum">
              <a:rPr lang="en-CA" sz="800" b="1" smtClean="0">
                <a:solidFill>
                  <a:srgbClr val="8996A0"/>
                </a:solidFill>
                <a:latin typeface="Arial Black" pitchFamily="34" charset="0"/>
              </a:rPr>
              <a:pPr algn="ctr">
                <a:defRPr/>
              </a:pPr>
              <a:t>‹#›</a:t>
            </a:fld>
            <a:endParaRPr lang="en-CA" sz="800" b="1" dirty="0">
              <a:solidFill>
                <a:srgbClr val="8996A0"/>
              </a:solidFill>
              <a:latin typeface="Arial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8617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1" r:id="rId1"/>
    <p:sldLayoutId id="2147483764" r:id="rId2"/>
    <p:sldLayoutId id="2147483768" r:id="rId3"/>
    <p:sldLayoutId id="2147483798" r:id="rId4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lang="en-CA" sz="2000" kern="1200" cap="none" baseline="0" noProof="0" dirty="0">
          <a:solidFill>
            <a:srgbClr val="8996A0"/>
          </a:solidFill>
          <a:latin typeface="Arial Black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600"/>
        </a:spcBef>
        <a:buFont typeface="Arial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360000" indent="-144000" algn="l" defTabSz="914400" rtl="0" eaLnBrk="1" latinLnBrk="0" hangingPunct="1">
        <a:lnSpc>
          <a:spcPct val="100000"/>
        </a:lnSpc>
        <a:spcBef>
          <a:spcPts val="600"/>
        </a:spcBef>
        <a:buClr>
          <a:srgbClr val="8996A0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720000" indent="-144000" algn="l" defTabSz="914400" rtl="0" eaLnBrk="1" latinLnBrk="0" hangingPunct="1">
        <a:lnSpc>
          <a:spcPct val="100000"/>
        </a:lnSpc>
        <a:spcBef>
          <a:spcPts val="600"/>
        </a:spcBef>
        <a:buClr>
          <a:srgbClr val="8996A0"/>
        </a:buClr>
        <a:buFont typeface="Arial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080000" indent="-144000" algn="l" defTabSz="914400" rtl="0" eaLnBrk="1" latinLnBrk="0" hangingPunct="1">
        <a:lnSpc>
          <a:spcPct val="100000"/>
        </a:lnSpc>
        <a:spcBef>
          <a:spcPts val="600"/>
        </a:spcBef>
        <a:buClr>
          <a:srgbClr val="8996A0"/>
        </a:buClr>
        <a:buSzPct val="80000"/>
        <a:buFont typeface="Arial" pitchFamily="34" charset="0"/>
        <a:buChar char="&gt;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ts val="1600"/>
        </a:lnSpc>
        <a:spcBef>
          <a:spcPts val="600"/>
        </a:spcBef>
        <a:buClr>
          <a:srgbClr val="8996A0"/>
        </a:buClr>
        <a:buFont typeface="Arial" pitchFamily="34" charset="0"/>
        <a:buChar char="»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ckcharts.com/sp500" TargetMode="External"/><Relationship Id="rId2" Type="http://schemas.openxmlformats.org/officeDocument/2006/relationships/hyperlink" Target="https://www.slickcharts.com/nasdaq100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en.wikipedia.org/wiki/List_of_presidents_of_the_United_States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://www.b4p.app/" TargetMode="Externa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hyperlink" Target="http://www.b4p.app/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A1E1E8-E6D2-4A24-8D9D-267DCFDB7C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6014" y="56482"/>
            <a:ext cx="6408712" cy="1546720"/>
          </a:xfrm>
          <a:noFill/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sz="6000" dirty="0">
                <a:solidFill>
                  <a:schemeClr val="bg1"/>
                </a:solidFill>
              </a:rPr>
              <a:t>B4P </a:t>
            </a:r>
            <a:br>
              <a:rPr lang="en-US" sz="4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Beyond Former Performance.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F7182885-E08C-4FF2-B1BD-620BD6D61FFC}"/>
              </a:ext>
            </a:extLst>
          </p:cNvPr>
          <p:cNvSpPr/>
          <p:nvPr/>
        </p:nvSpPr>
        <p:spPr>
          <a:xfrm>
            <a:off x="7392144" y="6547445"/>
            <a:ext cx="4908376" cy="288032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dirty="0">
                <a:solidFill>
                  <a:schemeClr val="bg1"/>
                </a:solidFill>
                <a:latin typeface="+mj-lt"/>
              </a:rPr>
              <a:t>Copyright © 2007: 2021 by Georg zur Bonsen, Baden / Switzerland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7C6C1A72-3393-4F88-A46C-11E71B0A1BD0}"/>
              </a:ext>
            </a:extLst>
          </p:cNvPr>
          <p:cNvSpPr/>
          <p:nvPr/>
        </p:nvSpPr>
        <p:spPr>
          <a:xfrm>
            <a:off x="31998" y="6673130"/>
            <a:ext cx="6696744" cy="164207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Image source: Amir Hanna, Rush Hour in Dubai / UAE, unsplash.com.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51D9DD4-E61E-1141-9BFA-74DCE408BA98}"/>
              </a:ext>
            </a:extLst>
          </p:cNvPr>
          <p:cNvSpPr/>
          <p:nvPr/>
        </p:nvSpPr>
        <p:spPr>
          <a:xfrm>
            <a:off x="7356140" y="6345324"/>
            <a:ext cx="369101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Version 8.03 'The Tabulating Machine' (2021-05-27)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CC1E36A-0121-3B4A-9F88-5BDBE56DB915}"/>
              </a:ext>
            </a:extLst>
          </p:cNvPr>
          <p:cNvSpPr/>
          <p:nvPr/>
        </p:nvSpPr>
        <p:spPr>
          <a:xfrm>
            <a:off x="912000" y="3070668"/>
            <a:ext cx="10368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i="1" dirty="0">
                <a:solidFill>
                  <a:schemeClr val="bg1"/>
                </a:solidFill>
              </a:rPr>
              <a:t>Transforming Big Data </a:t>
            </a:r>
            <a:r>
              <a:rPr lang="en-US" sz="4000" b="1" i="1" dirty="0">
                <a:solidFill>
                  <a:schemeClr val="bg1"/>
                </a:solidFill>
              </a:rPr>
              <a:t>into</a:t>
            </a:r>
            <a:r>
              <a:rPr lang="en-US" sz="3600" b="1" i="1" dirty="0">
                <a:solidFill>
                  <a:schemeClr val="bg1"/>
                </a:solidFill>
              </a:rPr>
              <a:t> Powerful Insights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FAC97E5-93BF-1B4C-81C2-E42AB64133DF}"/>
              </a:ext>
            </a:extLst>
          </p:cNvPr>
          <p:cNvSpPr/>
          <p:nvPr/>
        </p:nvSpPr>
        <p:spPr>
          <a:xfrm>
            <a:off x="299356" y="1592958"/>
            <a:ext cx="61206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i="1" dirty="0">
                <a:solidFill>
                  <a:srgbClr val="7F9FDF"/>
                </a:solidFill>
              </a:rPr>
              <a:t>A powerful programming language and analytics engine </a:t>
            </a:r>
          </a:p>
          <a:p>
            <a:r>
              <a:rPr lang="en-US" sz="1600" i="1" dirty="0">
                <a:solidFill>
                  <a:srgbClr val="7F9FDF"/>
                </a:solidFill>
              </a:rPr>
              <a:t>enabling rapid transformation of big data into powerful insights</a:t>
            </a:r>
          </a:p>
        </p:txBody>
      </p:sp>
    </p:spTree>
    <p:extLst>
      <p:ext uri="{BB962C8B-B14F-4D97-AF65-F5344CB8AC3E}">
        <p14:creationId xmlns:p14="http://schemas.microsoft.com/office/powerpoint/2010/main" val="7018627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A682A5A8-CBB8-4C44-AF2F-70C6453AB860}"/>
              </a:ext>
            </a:extLst>
          </p:cNvPr>
          <p:cNvSpPr/>
          <p:nvPr/>
        </p:nvSpPr>
        <p:spPr>
          <a:xfrm>
            <a:off x="7824001" y="1137147"/>
            <a:ext cx="3528000" cy="3963733"/>
          </a:xfrm>
          <a:prstGeom prst="rect">
            <a:avLst/>
          </a:prstGeom>
          <a:solidFill>
            <a:schemeClr val="bg1">
              <a:lumMod val="95000"/>
              <a:alpha val="4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E829398-B287-A64A-948E-DFA349733175}"/>
              </a:ext>
            </a:extLst>
          </p:cNvPr>
          <p:cNvSpPr/>
          <p:nvPr/>
        </p:nvSpPr>
        <p:spPr>
          <a:xfrm>
            <a:off x="768000" y="1198223"/>
            <a:ext cx="3102012" cy="4030778"/>
          </a:xfrm>
          <a:prstGeom prst="rect">
            <a:avLst/>
          </a:prstGeom>
          <a:solidFill>
            <a:schemeClr val="bg1">
              <a:lumMod val="95000"/>
              <a:alpha val="4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0" name="Triangle 19">
            <a:extLst>
              <a:ext uri="{FF2B5EF4-FFF2-40B4-BE49-F238E27FC236}">
                <a16:creationId xmlns:a16="http://schemas.microsoft.com/office/drawing/2014/main" id="{F3863493-B3F6-A448-BA0C-EE7C96C9CA14}"/>
              </a:ext>
            </a:extLst>
          </p:cNvPr>
          <p:cNvSpPr/>
          <p:nvPr/>
        </p:nvSpPr>
        <p:spPr>
          <a:xfrm rot="16200000">
            <a:off x="4690133" y="1967013"/>
            <a:ext cx="3963733" cy="2304000"/>
          </a:xfrm>
          <a:prstGeom prst="triangle">
            <a:avLst/>
          </a:prstGeom>
          <a:solidFill>
            <a:schemeClr val="bg1">
              <a:lumMod val="95000"/>
              <a:alpha val="4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3" name="Triangle 2">
            <a:extLst>
              <a:ext uri="{FF2B5EF4-FFF2-40B4-BE49-F238E27FC236}">
                <a16:creationId xmlns:a16="http://schemas.microsoft.com/office/drawing/2014/main" id="{48D6845D-0323-584C-BB5A-4A4B309C2F05}"/>
              </a:ext>
            </a:extLst>
          </p:cNvPr>
          <p:cNvSpPr/>
          <p:nvPr/>
        </p:nvSpPr>
        <p:spPr>
          <a:xfrm rot="5400000">
            <a:off x="3006624" y="2061614"/>
            <a:ext cx="4030778" cy="2304000"/>
          </a:xfrm>
          <a:prstGeom prst="triangle">
            <a:avLst/>
          </a:prstGeom>
          <a:solidFill>
            <a:schemeClr val="bg1">
              <a:lumMod val="95000"/>
              <a:alpha val="4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D020307-4A54-4D2E-818C-60C31ABF9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117000"/>
            <a:ext cx="11232000" cy="717944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B4P Example #1</a:t>
            </a:r>
            <a:br>
              <a:rPr lang="en-US" dirty="0">
                <a:solidFill>
                  <a:srgbClr val="2850A0"/>
                </a:solidFill>
              </a:rPr>
            </a:br>
            <a:r>
              <a:rPr lang="en-US" dirty="0">
                <a:solidFill>
                  <a:srgbClr val="3264C8"/>
                </a:solidFill>
              </a:rPr>
              <a:t>Merging Two Soccer Clubs</a:t>
            </a:r>
            <a:endParaRPr lang="de-CH" dirty="0">
              <a:solidFill>
                <a:srgbClr val="3264C8"/>
              </a:solidFill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66C4D2D0-8A95-45BF-9237-FAD346E6FA76}"/>
              </a:ext>
            </a:extLst>
          </p:cNvPr>
          <p:cNvSpPr/>
          <p:nvPr/>
        </p:nvSpPr>
        <p:spPr>
          <a:xfrm>
            <a:off x="480000" y="1198222"/>
            <a:ext cx="3888000" cy="288032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>
              <a:buClr>
                <a:schemeClr val="bg1">
                  <a:lumMod val="50000"/>
                </a:schemeClr>
              </a:buClr>
            </a:pPr>
            <a:r>
              <a:rPr lang="en-US" sz="1600" b="1" dirty="0">
                <a:solidFill>
                  <a:schemeClr val="tx1"/>
                </a:solidFill>
              </a:rPr>
              <a:t>Football Club Membership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3BDD4802-7CB2-4162-9CE8-89F7DFE48F4F}"/>
              </a:ext>
            </a:extLst>
          </p:cNvPr>
          <p:cNvSpPr/>
          <p:nvPr/>
        </p:nvSpPr>
        <p:spPr>
          <a:xfrm>
            <a:off x="2932498" y="5985707"/>
            <a:ext cx="6275149" cy="77592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The tables of the two clubs are arranged differently and use different naming schemes</a:t>
            </a: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Some people are members in both clubs and need to be resolved properly.</a:t>
            </a: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Highlight possible inconsistencies (red text color)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07208C3F-3ECD-4A62-BA71-1CDD7C7A2081}"/>
              </a:ext>
            </a:extLst>
          </p:cNvPr>
          <p:cNvSpPr/>
          <p:nvPr/>
        </p:nvSpPr>
        <p:spPr>
          <a:xfrm>
            <a:off x="416764" y="3211454"/>
            <a:ext cx="3888000" cy="288032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>
              <a:buClr>
                <a:schemeClr val="bg1">
                  <a:lumMod val="50000"/>
                </a:schemeClr>
              </a:buClr>
            </a:pPr>
            <a:r>
              <a:rPr lang="en-US" sz="1600" b="1" dirty="0">
                <a:solidFill>
                  <a:schemeClr val="tx1"/>
                </a:solidFill>
              </a:rPr>
              <a:t>Soccer Club Membership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27B90398-F1CD-47DD-BCE4-0317078EB744}"/>
              </a:ext>
            </a:extLst>
          </p:cNvPr>
          <p:cNvSpPr/>
          <p:nvPr/>
        </p:nvSpPr>
        <p:spPr>
          <a:xfrm>
            <a:off x="7824002" y="1137147"/>
            <a:ext cx="2880000" cy="288032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600" b="1" dirty="0">
                <a:solidFill>
                  <a:schemeClr val="tx1"/>
                </a:solidFill>
              </a:rPr>
              <a:t>Merged Club Membership</a:t>
            </a:r>
            <a:endParaRPr lang="en-US" sz="1600" dirty="0">
              <a:solidFill>
                <a:schemeClr val="tx1"/>
              </a:solidFill>
            </a:endParaRPr>
          </a:p>
        </p:txBody>
      </p:sp>
      <p:grpSp>
        <p:nvGrpSpPr>
          <p:cNvPr id="44" name="Gruppieren 8">
            <a:extLst>
              <a:ext uri="{FF2B5EF4-FFF2-40B4-BE49-F238E27FC236}">
                <a16:creationId xmlns:a16="http://schemas.microsoft.com/office/drawing/2014/main" id="{15BEF521-9E40-DD4D-B637-16B3F30AB2B9}"/>
              </a:ext>
            </a:extLst>
          </p:cNvPr>
          <p:cNvGrpSpPr/>
          <p:nvPr/>
        </p:nvGrpSpPr>
        <p:grpSpPr>
          <a:xfrm>
            <a:off x="5235919" y="2709000"/>
            <a:ext cx="1207750" cy="708185"/>
            <a:chOff x="4944000" y="2447255"/>
            <a:chExt cx="1440000" cy="909745"/>
          </a:xfrm>
        </p:grpSpPr>
        <p:sp>
          <p:nvSpPr>
            <p:cNvPr id="51" name="B4P">
              <a:extLst>
                <a:ext uri="{FF2B5EF4-FFF2-40B4-BE49-F238E27FC236}">
                  <a16:creationId xmlns:a16="http://schemas.microsoft.com/office/drawing/2014/main" id="{41B4BDD4-0C36-A647-8BFF-8F6386CC3217}"/>
                </a:ext>
              </a:extLst>
            </p:cNvPr>
            <p:cNvSpPr txBox="1"/>
            <p:nvPr/>
          </p:nvSpPr>
          <p:spPr>
            <a:xfrm>
              <a:off x="4944000" y="2447255"/>
              <a:ext cx="1440000" cy="43200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rIns="45719" anchor="ctr" anchorCtr="0">
              <a:noAutofit/>
            </a:bodyPr>
            <a:lstStyle>
              <a:lvl1pPr algn="ctr">
                <a:defRPr sz="4200" b="1">
                  <a:solidFill>
                    <a:srgbClr val="FFFFFF"/>
                  </a:solidFill>
                </a:defRPr>
              </a:lvl1pPr>
            </a:lstStyle>
            <a:p>
              <a:r>
                <a:rPr lang="en-US" sz="3600" noProof="1"/>
                <a:t>4P</a:t>
              </a:r>
            </a:p>
          </p:txBody>
        </p:sp>
        <p:sp>
          <p:nvSpPr>
            <p:cNvPr id="52" name="Triangle">
              <a:extLst>
                <a:ext uri="{FF2B5EF4-FFF2-40B4-BE49-F238E27FC236}">
                  <a16:creationId xmlns:a16="http://schemas.microsoft.com/office/drawing/2014/main" id="{E92130DC-56F2-E547-B36C-A20AC81A1525}"/>
                </a:ext>
              </a:extLst>
            </p:cNvPr>
            <p:cNvSpPr/>
            <p:nvPr/>
          </p:nvSpPr>
          <p:spPr>
            <a:xfrm rot="5400000">
              <a:off x="5447936" y="2709000"/>
              <a:ext cx="432000" cy="864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noFill/>
            </a:ln>
          </p:spPr>
          <p:txBody>
            <a:bodyPr lIns="36000" tIns="36000" rIns="36000" bIns="36000" anchor="ctr"/>
            <a:lstStyle/>
            <a:p>
              <a:endParaRPr lang="en-US" dirty="0"/>
            </a:p>
          </p:txBody>
        </p:sp>
      </p:grpSp>
      <p:grpSp>
        <p:nvGrpSpPr>
          <p:cNvPr id="23" name="Gruppieren 20">
            <a:extLst>
              <a:ext uri="{FF2B5EF4-FFF2-40B4-BE49-F238E27FC236}">
                <a16:creationId xmlns:a16="http://schemas.microsoft.com/office/drawing/2014/main" id="{13480D54-DCA5-0941-857E-55180BF5B8E8}"/>
              </a:ext>
            </a:extLst>
          </p:cNvPr>
          <p:cNvGrpSpPr/>
          <p:nvPr/>
        </p:nvGrpSpPr>
        <p:grpSpPr>
          <a:xfrm>
            <a:off x="5277616" y="2735777"/>
            <a:ext cx="1134143" cy="909223"/>
            <a:chOff x="4944000" y="2349000"/>
            <a:chExt cx="1440000" cy="1152000"/>
          </a:xfrm>
        </p:grpSpPr>
        <p:sp>
          <p:nvSpPr>
            <p:cNvPr id="24" name="Rechteck: abgerundete Ecken 14">
              <a:extLst>
                <a:ext uri="{FF2B5EF4-FFF2-40B4-BE49-F238E27FC236}">
                  <a16:creationId xmlns:a16="http://schemas.microsoft.com/office/drawing/2014/main" id="{FA8DB41A-AF66-D747-B40B-97C3164EE9F6}"/>
                </a:ext>
              </a:extLst>
            </p:cNvPr>
            <p:cNvSpPr/>
            <p:nvPr/>
          </p:nvSpPr>
          <p:spPr>
            <a:xfrm>
              <a:off x="4944224" y="2349000"/>
              <a:ext cx="1439712" cy="1152000"/>
            </a:xfrm>
            <a:prstGeom prst="roundRect">
              <a:avLst>
                <a:gd name="adj" fmla="val 11065"/>
              </a:avLst>
            </a:prstGeom>
            <a:gradFill flip="none" rotWithShape="1">
              <a:gsLst>
                <a:gs pos="0">
                  <a:srgbClr val="1E3C78"/>
                </a:gs>
                <a:gs pos="100000">
                  <a:srgbClr val="3264C8"/>
                </a:gs>
              </a:gsLst>
              <a:lin ang="5400000" scaled="1"/>
              <a:tileRect/>
            </a:gradFill>
            <a:ln w="12700">
              <a:miter lim="400000"/>
            </a:ln>
            <a:effectLst/>
          </p:spPr>
          <p:txBody>
            <a:bodyPr lIns="36000" tIns="36000" rIns="36000" bIns="36000" anchor="ctr"/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5" name="B4P">
              <a:extLst>
                <a:ext uri="{FF2B5EF4-FFF2-40B4-BE49-F238E27FC236}">
                  <a16:creationId xmlns:a16="http://schemas.microsoft.com/office/drawing/2014/main" id="{190B3AE9-FD2E-834D-9B3F-3753DD2BEDAE}"/>
                </a:ext>
              </a:extLst>
            </p:cNvPr>
            <p:cNvSpPr txBox="1"/>
            <p:nvPr/>
          </p:nvSpPr>
          <p:spPr>
            <a:xfrm>
              <a:off x="4944000" y="2447255"/>
              <a:ext cx="1440000" cy="43200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rIns="45719" anchor="ctr" anchorCtr="0">
              <a:noAutofit/>
            </a:bodyPr>
            <a:lstStyle>
              <a:lvl1pPr algn="ctr">
                <a:defRPr sz="4200" b="1">
                  <a:solidFill>
                    <a:srgbClr val="FFFFFF"/>
                  </a:solidFill>
                </a:defRPr>
              </a:lvl1pPr>
            </a:lstStyle>
            <a:p>
              <a:r>
                <a:rPr lang="en-US" sz="3600" noProof="1"/>
                <a:t>B4P</a:t>
              </a:r>
            </a:p>
          </p:txBody>
        </p:sp>
        <p:sp>
          <p:nvSpPr>
            <p:cNvPr id="26" name="Triangle">
              <a:extLst>
                <a:ext uri="{FF2B5EF4-FFF2-40B4-BE49-F238E27FC236}">
                  <a16:creationId xmlns:a16="http://schemas.microsoft.com/office/drawing/2014/main" id="{0880BFCD-135D-5B48-A3D0-178B6AE4C60F}"/>
                </a:ext>
              </a:extLst>
            </p:cNvPr>
            <p:cNvSpPr/>
            <p:nvPr/>
          </p:nvSpPr>
          <p:spPr>
            <a:xfrm rot="5400000">
              <a:off x="5447999" y="2886706"/>
              <a:ext cx="432000" cy="572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noFill/>
            </a:ln>
          </p:spPr>
          <p:txBody>
            <a:bodyPr lIns="36000" tIns="36000" rIns="36000" bIns="36000" anchor="ctr"/>
            <a:lstStyle/>
            <a:p>
              <a:endParaRPr lang="en-US" dirty="0"/>
            </a:p>
          </p:txBody>
        </p:sp>
      </p:grpSp>
      <p:sp>
        <p:nvSpPr>
          <p:cNvPr id="27" name="Right Arrow 26">
            <a:extLst>
              <a:ext uri="{FF2B5EF4-FFF2-40B4-BE49-F238E27FC236}">
                <a16:creationId xmlns:a16="http://schemas.microsoft.com/office/drawing/2014/main" id="{F4D82F05-6933-7843-BFE2-77BA393EE9F8}"/>
              </a:ext>
            </a:extLst>
          </p:cNvPr>
          <p:cNvSpPr/>
          <p:nvPr/>
        </p:nvSpPr>
        <p:spPr>
          <a:xfrm>
            <a:off x="4800000" y="3069000"/>
            <a:ext cx="300026" cy="293481"/>
          </a:xfrm>
          <a:prstGeom prst="rightArrow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8" name="Right Arrow 27">
            <a:extLst>
              <a:ext uri="{FF2B5EF4-FFF2-40B4-BE49-F238E27FC236}">
                <a16:creationId xmlns:a16="http://schemas.microsoft.com/office/drawing/2014/main" id="{C43AC9FC-7AED-0E4F-A7A1-6ED96D602C13}"/>
              </a:ext>
            </a:extLst>
          </p:cNvPr>
          <p:cNvSpPr/>
          <p:nvPr/>
        </p:nvSpPr>
        <p:spPr>
          <a:xfrm>
            <a:off x="6587974" y="3069000"/>
            <a:ext cx="300026" cy="293481"/>
          </a:xfrm>
          <a:prstGeom prst="rightArrow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5CE758C-C5E8-4F2B-A8C3-E3F1076D54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162" y="1539844"/>
            <a:ext cx="3160179" cy="1396465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77C4B4D0-E5B8-4856-9504-37BA1EE7AA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0783" y="3553207"/>
            <a:ext cx="2138787" cy="1560898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1750BE1B-3FD6-4299-9FB0-24CD6062CA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2434" y="1606388"/>
            <a:ext cx="3442560" cy="316800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B6A43F58-915F-8A4C-B94A-FB7538C1E6FE}"/>
              </a:ext>
            </a:extLst>
          </p:cNvPr>
          <p:cNvSpPr/>
          <p:nvPr/>
        </p:nvSpPr>
        <p:spPr>
          <a:xfrm>
            <a:off x="5605198" y="5310424"/>
            <a:ext cx="693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Task</a:t>
            </a:r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1675395-E972-1F46-AAA0-630754FB8851}"/>
              </a:ext>
            </a:extLst>
          </p:cNvPr>
          <p:cNvSpPr/>
          <p:nvPr/>
        </p:nvSpPr>
        <p:spPr>
          <a:xfrm>
            <a:off x="2414489" y="5698242"/>
            <a:ext cx="69360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</a:pPr>
            <a:r>
              <a:rPr lang="en-US" sz="1200" b="1" dirty="0">
                <a:solidFill>
                  <a:schemeClr val="tx1">
                    <a:lumMod val="95000"/>
                    <a:lumOff val="5000"/>
                    <a:alpha val="69902"/>
                  </a:schemeClr>
                </a:solidFill>
              </a:rPr>
              <a:t>Create a new merged club based on two existing sports clubs</a:t>
            </a:r>
          </a:p>
        </p:txBody>
      </p:sp>
    </p:spTree>
    <p:extLst>
      <p:ext uri="{BB962C8B-B14F-4D97-AF65-F5344CB8AC3E}">
        <p14:creationId xmlns:p14="http://schemas.microsoft.com/office/powerpoint/2010/main" val="21579117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Gerade Verbindung mit Pfeil 55">
            <a:extLst>
              <a:ext uri="{FF2B5EF4-FFF2-40B4-BE49-F238E27FC236}">
                <a16:creationId xmlns:a16="http://schemas.microsoft.com/office/drawing/2014/main" id="{ADAE950A-AB2C-40C5-8A38-BD1E69ACB8ED}"/>
              </a:ext>
            </a:extLst>
          </p:cNvPr>
          <p:cNvCxnSpPr>
            <a:cxnSpLocks/>
          </p:cNvCxnSpPr>
          <p:nvPr/>
        </p:nvCxnSpPr>
        <p:spPr>
          <a:xfrm>
            <a:off x="840000" y="1629000"/>
            <a:ext cx="0" cy="4968000"/>
          </a:xfrm>
          <a:prstGeom prst="straightConnector1">
            <a:avLst/>
          </a:prstGeom>
          <a:ln w="22225">
            <a:solidFill>
              <a:srgbClr val="3264C8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feld 13">
            <a:extLst>
              <a:ext uri="{FF2B5EF4-FFF2-40B4-BE49-F238E27FC236}">
                <a16:creationId xmlns:a16="http://schemas.microsoft.com/office/drawing/2014/main" id="{F687A123-E791-4C32-AD00-4D19056CCB6F}"/>
              </a:ext>
            </a:extLst>
          </p:cNvPr>
          <p:cNvSpPr txBox="1"/>
          <p:nvPr/>
        </p:nvSpPr>
        <p:spPr>
          <a:xfrm>
            <a:off x="1488002" y="1701056"/>
            <a:ext cx="7271998" cy="4823944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r>
              <a:rPr lang="en-US" sz="10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load excel file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     ( </a:t>
            </a:r>
            <a:r>
              <a:rPr lang="en-US" sz="10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football club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000" b="1" noProof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Football Membership List.xlsx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 ); </a:t>
            </a:r>
          </a:p>
          <a:p>
            <a:r>
              <a:rPr lang="en-US" sz="10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load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	     ( </a:t>
            </a:r>
            <a:r>
              <a:rPr lang="en-US" sz="10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  </a:t>
            </a:r>
            <a:r>
              <a:rPr lang="en-US" sz="1000" b="1" noProof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Membership List.csv 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US" sz="1000" b="1" noProof="1">
              <a:solidFill>
                <a:schemeClr val="bg1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000" b="1" noProof="1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rename column headers. 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US" sz="10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football club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{ Family Name, City }, { Last Name, Town } );</a:t>
            </a:r>
          </a:p>
          <a:p>
            <a:endParaRPr lang="en-US" sz="1000" b="1" noProof="1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000" b="1" noProof="1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process selected rows. 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US" sz="10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  [Level]==Novice, [Level]=Beginner );</a:t>
            </a:r>
          </a:p>
          <a:p>
            <a:endParaRPr lang="en-US" sz="1000" b="1" noProof="1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000" b="1" noProof="1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merge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	     ( </a:t>
            </a:r>
            <a:r>
              <a:rPr lang="en-US" sz="10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football club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0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soccer club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 </a:t>
            </a:r>
          </a:p>
          <a:p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		{Last Name,First Name},{Level,Town},append," or " );</a:t>
            </a:r>
          </a:p>
          <a:p>
            <a:endParaRPr lang="en-US" sz="1000" b="1" noProof="1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000" b="1" noProof="1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000" b="1" noProof="1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000" b="1" noProof="1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000" b="1" noProof="1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sort rows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     ( </a:t>
            </a:r>
            <a:r>
              <a:rPr lang="en-US" sz="10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  { Level, Last Name,  First Name });</a:t>
            </a:r>
          </a:p>
          <a:p>
            <a:r>
              <a:rPr lang="en-US" sz="10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rearrange columns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     ( </a:t>
            </a:r>
            <a:r>
              <a:rPr lang="en-US" sz="10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  { Level, First Name, Last Name, Town } );</a:t>
            </a:r>
            <a:endParaRPr lang="en-US" sz="1000" b="1" noProof="1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000" b="1" noProof="1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000" b="1" noProof="1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style table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     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sheet, freeze rows, 1, autofilter, 0 );</a:t>
            </a:r>
          </a:p>
          <a:p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style auto width	    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);</a:t>
            </a:r>
            <a:endParaRPr lang="en-US" sz="10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style rows	    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0, sheet, boldface, true, fill color, gray 15 );</a:t>
            </a:r>
          </a:p>
          <a:p>
            <a:endParaRPr lang="en-US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process selected rows 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([Level] = '*Questionable*'),</a:t>
            </a:r>
          </a:p>
          <a:p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table style cells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     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Level, row(), single, text color, red ) );</a:t>
            </a:r>
          </a:p>
          <a:p>
            <a:endParaRPr lang="en-US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000" b="1" noProof="1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save excel file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     ( </a:t>
            </a:r>
            <a:r>
              <a:rPr lang="en-US" sz="10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Soccer Club, </a:t>
            </a:r>
            <a:r>
              <a:rPr lang="en-US" sz="1000" b="1" noProof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 Soccer Club Membership.xlsx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 );</a:t>
            </a:r>
          </a:p>
        </p:txBody>
      </p:sp>
      <p:sp>
        <p:nvSpPr>
          <p:cNvPr id="15" name="Rechteck 48">
            <a:extLst>
              <a:ext uri="{FF2B5EF4-FFF2-40B4-BE49-F238E27FC236}">
                <a16:creationId xmlns:a16="http://schemas.microsoft.com/office/drawing/2014/main" id="{A7C6D18E-E897-451D-A015-2BAE3533FBDC}"/>
              </a:ext>
            </a:extLst>
          </p:cNvPr>
          <p:cNvSpPr/>
          <p:nvPr/>
        </p:nvSpPr>
        <p:spPr>
          <a:xfrm>
            <a:off x="408000" y="1701000"/>
            <a:ext cx="864000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Import</a:t>
            </a:r>
          </a:p>
        </p:txBody>
      </p:sp>
      <p:sp>
        <p:nvSpPr>
          <p:cNvPr id="17" name="Rechteck 49">
            <a:extLst>
              <a:ext uri="{FF2B5EF4-FFF2-40B4-BE49-F238E27FC236}">
                <a16:creationId xmlns:a16="http://schemas.microsoft.com/office/drawing/2014/main" id="{908C6266-EE69-4610-B5A4-0C890D01FFE6}"/>
              </a:ext>
            </a:extLst>
          </p:cNvPr>
          <p:cNvSpPr/>
          <p:nvPr/>
        </p:nvSpPr>
        <p:spPr>
          <a:xfrm>
            <a:off x="408000" y="2709000"/>
            <a:ext cx="864000" cy="38457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Validate</a:t>
            </a:r>
          </a:p>
        </p:txBody>
      </p:sp>
      <p:sp>
        <p:nvSpPr>
          <p:cNvPr id="18" name="Rechteck 50">
            <a:extLst>
              <a:ext uri="{FF2B5EF4-FFF2-40B4-BE49-F238E27FC236}">
                <a16:creationId xmlns:a16="http://schemas.microsoft.com/office/drawing/2014/main" id="{D641C0F8-310E-4B42-9EEA-ADCC965DEC9A}"/>
              </a:ext>
            </a:extLst>
          </p:cNvPr>
          <p:cNvSpPr/>
          <p:nvPr/>
        </p:nvSpPr>
        <p:spPr>
          <a:xfrm>
            <a:off x="408000" y="4175059"/>
            <a:ext cx="864000" cy="40594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Analyze</a:t>
            </a:r>
          </a:p>
        </p:txBody>
      </p:sp>
      <p:sp>
        <p:nvSpPr>
          <p:cNvPr id="20" name="Rechteck 58">
            <a:extLst>
              <a:ext uri="{FF2B5EF4-FFF2-40B4-BE49-F238E27FC236}">
                <a16:creationId xmlns:a16="http://schemas.microsoft.com/office/drawing/2014/main" id="{7D40066F-11C8-4EDE-BBAE-0E308B3A8D61}"/>
              </a:ext>
            </a:extLst>
          </p:cNvPr>
          <p:cNvSpPr/>
          <p:nvPr/>
        </p:nvSpPr>
        <p:spPr>
          <a:xfrm>
            <a:off x="408000" y="2205000"/>
            <a:ext cx="864000" cy="38457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Clean</a:t>
            </a:r>
          </a:p>
        </p:txBody>
      </p:sp>
      <p:sp>
        <p:nvSpPr>
          <p:cNvPr id="21" name="Rechteck 65">
            <a:extLst>
              <a:ext uri="{FF2B5EF4-FFF2-40B4-BE49-F238E27FC236}">
                <a16:creationId xmlns:a16="http://schemas.microsoft.com/office/drawing/2014/main" id="{1E11BD07-95A0-4421-9D4D-6D11A092E221}"/>
              </a:ext>
            </a:extLst>
          </p:cNvPr>
          <p:cNvSpPr/>
          <p:nvPr/>
        </p:nvSpPr>
        <p:spPr>
          <a:xfrm>
            <a:off x="408000" y="3671059"/>
            <a:ext cx="864000" cy="40594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Augment</a:t>
            </a:r>
          </a:p>
        </p:txBody>
      </p:sp>
      <p:sp>
        <p:nvSpPr>
          <p:cNvPr id="22" name="Rechteck 73">
            <a:extLst>
              <a:ext uri="{FF2B5EF4-FFF2-40B4-BE49-F238E27FC236}">
                <a16:creationId xmlns:a16="http://schemas.microsoft.com/office/drawing/2014/main" id="{061212AA-C2E5-4D70-B9FF-D78DCECD3A6B}"/>
              </a:ext>
            </a:extLst>
          </p:cNvPr>
          <p:cNvSpPr/>
          <p:nvPr/>
        </p:nvSpPr>
        <p:spPr>
          <a:xfrm>
            <a:off x="408000" y="3213000"/>
            <a:ext cx="864000" cy="39149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Merge</a:t>
            </a:r>
          </a:p>
        </p:txBody>
      </p:sp>
      <p:sp>
        <p:nvSpPr>
          <p:cNvPr id="23" name="Rechteck 74">
            <a:extLst>
              <a:ext uri="{FF2B5EF4-FFF2-40B4-BE49-F238E27FC236}">
                <a16:creationId xmlns:a16="http://schemas.microsoft.com/office/drawing/2014/main" id="{6FEBFBD5-4729-4B77-82DE-B350D75AA11F}"/>
              </a:ext>
            </a:extLst>
          </p:cNvPr>
          <p:cNvSpPr/>
          <p:nvPr/>
        </p:nvSpPr>
        <p:spPr>
          <a:xfrm>
            <a:off x="408000" y="5013000"/>
            <a:ext cx="864000" cy="40594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Format</a:t>
            </a:r>
          </a:p>
        </p:txBody>
      </p:sp>
      <p:sp>
        <p:nvSpPr>
          <p:cNvPr id="24" name="Rechteck 51">
            <a:extLst>
              <a:ext uri="{FF2B5EF4-FFF2-40B4-BE49-F238E27FC236}">
                <a16:creationId xmlns:a16="http://schemas.microsoft.com/office/drawing/2014/main" id="{161E470C-2431-499B-A970-36566D10BEAC}"/>
              </a:ext>
            </a:extLst>
          </p:cNvPr>
          <p:cNvSpPr/>
          <p:nvPr/>
        </p:nvSpPr>
        <p:spPr>
          <a:xfrm>
            <a:off x="408000" y="6021000"/>
            <a:ext cx="864000" cy="384569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Export</a:t>
            </a: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4D366FFB-6312-43C2-B75A-41C9E71C97F9}"/>
              </a:ext>
            </a:extLst>
          </p:cNvPr>
          <p:cNvSpPr/>
          <p:nvPr/>
        </p:nvSpPr>
        <p:spPr>
          <a:xfrm>
            <a:off x="9450424" y="4581000"/>
            <a:ext cx="27120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Powerful formatting functions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Small number of statements suffice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07FB9E97-0DD0-4F56-B9EE-B1838DD58F10}"/>
              </a:ext>
            </a:extLst>
          </p:cNvPr>
          <p:cNvSpPr/>
          <p:nvPr/>
        </p:nvSpPr>
        <p:spPr>
          <a:xfrm>
            <a:off x="192000" y="1701000"/>
            <a:ext cx="216000" cy="216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pPr algn="r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1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581B7552-5A35-477D-B395-B98DD32BC146}"/>
              </a:ext>
            </a:extLst>
          </p:cNvPr>
          <p:cNvSpPr/>
          <p:nvPr/>
        </p:nvSpPr>
        <p:spPr>
          <a:xfrm>
            <a:off x="192000" y="2205000"/>
            <a:ext cx="216000" cy="216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pPr algn="r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2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D7F6A320-245F-4480-B8BE-D632516184B7}"/>
              </a:ext>
            </a:extLst>
          </p:cNvPr>
          <p:cNvSpPr/>
          <p:nvPr/>
        </p:nvSpPr>
        <p:spPr>
          <a:xfrm>
            <a:off x="192000" y="2709000"/>
            <a:ext cx="216000" cy="216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pPr algn="r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3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4D3BF1C9-24CD-4548-9061-656D6A0E8036}"/>
              </a:ext>
            </a:extLst>
          </p:cNvPr>
          <p:cNvSpPr/>
          <p:nvPr/>
        </p:nvSpPr>
        <p:spPr>
          <a:xfrm>
            <a:off x="192000" y="3213000"/>
            <a:ext cx="216000" cy="216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pPr algn="r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4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D6F3C50E-9668-450A-8138-08108A94476C}"/>
              </a:ext>
            </a:extLst>
          </p:cNvPr>
          <p:cNvSpPr/>
          <p:nvPr/>
        </p:nvSpPr>
        <p:spPr>
          <a:xfrm>
            <a:off x="192000" y="3671059"/>
            <a:ext cx="216000" cy="216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pPr algn="r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5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E76270D2-FE50-4230-9AD2-B4BCE79225DF}"/>
              </a:ext>
            </a:extLst>
          </p:cNvPr>
          <p:cNvSpPr/>
          <p:nvPr/>
        </p:nvSpPr>
        <p:spPr>
          <a:xfrm>
            <a:off x="192000" y="4175059"/>
            <a:ext cx="216000" cy="216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pPr algn="r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6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D30F75A3-2C10-41F2-909E-6937FCCDD98C}"/>
              </a:ext>
            </a:extLst>
          </p:cNvPr>
          <p:cNvSpPr/>
          <p:nvPr/>
        </p:nvSpPr>
        <p:spPr>
          <a:xfrm>
            <a:off x="192000" y="5013000"/>
            <a:ext cx="216000" cy="216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pPr algn="r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7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6F07AB7B-C0B1-4441-810B-885DBB4ECE68}"/>
              </a:ext>
            </a:extLst>
          </p:cNvPr>
          <p:cNvSpPr/>
          <p:nvPr/>
        </p:nvSpPr>
        <p:spPr>
          <a:xfrm>
            <a:off x="192000" y="6021000"/>
            <a:ext cx="216000" cy="216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pPr algn="r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8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7" name="Titel 1">
            <a:extLst>
              <a:ext uri="{FF2B5EF4-FFF2-40B4-BE49-F238E27FC236}">
                <a16:creationId xmlns:a16="http://schemas.microsoft.com/office/drawing/2014/main" id="{0FE4255A-63AE-1245-8F47-C123B5EFEE8B}"/>
              </a:ext>
            </a:extLst>
          </p:cNvPr>
          <p:cNvSpPr txBox="1">
            <a:spLocks/>
          </p:cNvSpPr>
          <p:nvPr/>
        </p:nvSpPr>
        <p:spPr>
          <a:xfrm>
            <a:off x="467637" y="117000"/>
            <a:ext cx="11232000" cy="717944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lang="en-CA" sz="2000" kern="1200" cap="none" baseline="0" noProof="0" dirty="0">
                <a:solidFill>
                  <a:srgbClr val="8996A0"/>
                </a:solidFill>
                <a:latin typeface="Arial Black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B4P Example #1</a:t>
            </a:r>
            <a:br>
              <a:rPr lang="en-US" dirty="0">
                <a:solidFill>
                  <a:srgbClr val="2850A0"/>
                </a:solidFill>
              </a:rPr>
            </a:br>
            <a:r>
              <a:rPr lang="en-US" dirty="0">
                <a:solidFill>
                  <a:srgbClr val="3264C8"/>
                </a:solidFill>
              </a:rPr>
              <a:t>Merging Two Soccer Clubs</a:t>
            </a:r>
            <a:endParaRPr lang="de-CH" dirty="0">
              <a:solidFill>
                <a:srgbClr val="3264C8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C32C5C7-A37C-7E48-88F8-E483FF4DDCA7}"/>
              </a:ext>
            </a:extLst>
          </p:cNvPr>
          <p:cNvSpPr/>
          <p:nvPr/>
        </p:nvSpPr>
        <p:spPr>
          <a:xfrm>
            <a:off x="1462167" y="1135404"/>
            <a:ext cx="72978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Solution:  8 Statements         </a:t>
            </a:r>
            <a:r>
              <a:rPr lang="en-US" b="1" i="1" dirty="0">
                <a:solidFill>
                  <a:schemeClr val="bg1">
                    <a:lumMod val="75000"/>
                  </a:schemeClr>
                </a:solidFill>
              </a:rPr>
              <a:t>(Optional formatting: 5 Statements)</a:t>
            </a:r>
          </a:p>
        </p:txBody>
      </p:sp>
      <p:sp>
        <p:nvSpPr>
          <p:cNvPr id="30" name="Rechteck 17">
            <a:extLst>
              <a:ext uri="{FF2B5EF4-FFF2-40B4-BE49-F238E27FC236}">
                <a16:creationId xmlns:a16="http://schemas.microsoft.com/office/drawing/2014/main" id="{B9627141-9C51-654B-B75A-693A85EF1FEB}"/>
              </a:ext>
            </a:extLst>
          </p:cNvPr>
          <p:cNvSpPr/>
          <p:nvPr/>
        </p:nvSpPr>
        <p:spPr>
          <a:xfrm>
            <a:off x="9408000" y="1700353"/>
            <a:ext cx="2592000" cy="484019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Plain English multi-word names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Functions, variables, tables, etc.</a:t>
            </a:r>
          </a:p>
        </p:txBody>
      </p:sp>
      <p:sp>
        <p:nvSpPr>
          <p:cNvPr id="36" name="Rechteck 19">
            <a:extLst>
              <a:ext uri="{FF2B5EF4-FFF2-40B4-BE49-F238E27FC236}">
                <a16:creationId xmlns:a16="http://schemas.microsoft.com/office/drawing/2014/main" id="{D4963825-3E3C-714F-A9D5-2049DB7CF13B}"/>
              </a:ext>
            </a:extLst>
          </p:cNvPr>
          <p:cNvSpPr/>
          <p:nvPr/>
        </p:nvSpPr>
        <p:spPr>
          <a:xfrm>
            <a:off x="9499578" y="2360635"/>
            <a:ext cx="248505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Simple business logic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No or minimal loops or variables needed for coding</a:t>
            </a:r>
          </a:p>
        </p:txBody>
      </p:sp>
      <p:sp>
        <p:nvSpPr>
          <p:cNvPr id="38" name="Rechteck 20">
            <a:extLst>
              <a:ext uri="{FF2B5EF4-FFF2-40B4-BE49-F238E27FC236}">
                <a16:creationId xmlns:a16="http://schemas.microsoft.com/office/drawing/2014/main" id="{A354CB80-9004-794F-BA2A-8C426A9AC9A1}"/>
              </a:ext>
            </a:extLst>
          </p:cNvPr>
          <p:cNvSpPr/>
          <p:nvPr/>
        </p:nvSpPr>
        <p:spPr>
          <a:xfrm>
            <a:off x="9548991" y="5778941"/>
            <a:ext cx="28800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Full Excel support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Loading and saving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Full data transparency</a:t>
            </a:r>
          </a:p>
        </p:txBody>
      </p:sp>
      <p:sp>
        <p:nvSpPr>
          <p:cNvPr id="39" name="Rechteck 29">
            <a:extLst>
              <a:ext uri="{FF2B5EF4-FFF2-40B4-BE49-F238E27FC236}">
                <a16:creationId xmlns:a16="http://schemas.microsoft.com/office/drawing/2014/main" id="{5366C8EF-5BB8-4D42-B076-30E4DFD68E9A}"/>
              </a:ext>
            </a:extLst>
          </p:cNvPr>
          <p:cNvSpPr/>
          <p:nvPr/>
        </p:nvSpPr>
        <p:spPr>
          <a:xfrm>
            <a:off x="9443998" y="3157972"/>
            <a:ext cx="25200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Portability ensured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Statements are independent from platform and output format</a:t>
            </a:r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37B64E80-9A40-A749-9822-6D5EBEAA08B4}"/>
              </a:ext>
            </a:extLst>
          </p:cNvPr>
          <p:cNvSpPr/>
          <p:nvPr/>
        </p:nvSpPr>
        <p:spPr>
          <a:xfrm rot="10800000">
            <a:off x="8794495" y="2440905"/>
            <a:ext cx="360000" cy="297332"/>
          </a:xfrm>
          <a:prstGeom prst="rightArrow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35" name="Right Arrow 34">
            <a:extLst>
              <a:ext uri="{FF2B5EF4-FFF2-40B4-BE49-F238E27FC236}">
                <a16:creationId xmlns:a16="http://schemas.microsoft.com/office/drawing/2014/main" id="{6E79B4BF-FCF9-B644-AD0C-7BBE765D0E01}"/>
              </a:ext>
            </a:extLst>
          </p:cNvPr>
          <p:cNvSpPr/>
          <p:nvPr/>
        </p:nvSpPr>
        <p:spPr>
          <a:xfrm rot="10800000">
            <a:off x="8794495" y="1773000"/>
            <a:ext cx="360000" cy="297332"/>
          </a:xfrm>
          <a:prstGeom prst="rightArrow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40" name="Right Arrow 39">
            <a:extLst>
              <a:ext uri="{FF2B5EF4-FFF2-40B4-BE49-F238E27FC236}">
                <a16:creationId xmlns:a16="http://schemas.microsoft.com/office/drawing/2014/main" id="{40EAE291-5C82-0F4A-934A-7725CE900406}"/>
              </a:ext>
            </a:extLst>
          </p:cNvPr>
          <p:cNvSpPr/>
          <p:nvPr/>
        </p:nvSpPr>
        <p:spPr>
          <a:xfrm rot="10800000">
            <a:off x="8769789" y="3328368"/>
            <a:ext cx="360000" cy="297332"/>
          </a:xfrm>
          <a:prstGeom prst="rightArrow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41" name="Right Arrow 40">
            <a:extLst>
              <a:ext uri="{FF2B5EF4-FFF2-40B4-BE49-F238E27FC236}">
                <a16:creationId xmlns:a16="http://schemas.microsoft.com/office/drawing/2014/main" id="{CFA77F18-4FB6-D040-A53D-96BB2003B3EE}"/>
              </a:ext>
            </a:extLst>
          </p:cNvPr>
          <p:cNvSpPr/>
          <p:nvPr/>
        </p:nvSpPr>
        <p:spPr>
          <a:xfrm rot="10800000">
            <a:off x="8794495" y="4706638"/>
            <a:ext cx="360000" cy="297332"/>
          </a:xfrm>
          <a:prstGeom prst="rightArrow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42" name="Right Arrow 41">
            <a:extLst>
              <a:ext uri="{FF2B5EF4-FFF2-40B4-BE49-F238E27FC236}">
                <a16:creationId xmlns:a16="http://schemas.microsoft.com/office/drawing/2014/main" id="{A52C32A6-FDF3-364E-A6CC-6A991AAD1508}"/>
              </a:ext>
            </a:extLst>
          </p:cNvPr>
          <p:cNvSpPr/>
          <p:nvPr/>
        </p:nvSpPr>
        <p:spPr>
          <a:xfrm rot="10800000">
            <a:off x="8794495" y="6129000"/>
            <a:ext cx="360000" cy="297332"/>
          </a:xfrm>
          <a:prstGeom prst="rightArrow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7536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hteck 25">
            <a:extLst>
              <a:ext uri="{FF2B5EF4-FFF2-40B4-BE49-F238E27FC236}">
                <a16:creationId xmlns:a16="http://schemas.microsoft.com/office/drawing/2014/main" id="{D5D7F97A-5273-4FC0-820C-28E560F34F51}"/>
              </a:ext>
            </a:extLst>
          </p:cNvPr>
          <p:cNvSpPr/>
          <p:nvPr/>
        </p:nvSpPr>
        <p:spPr>
          <a:xfrm>
            <a:off x="2361667" y="5933306"/>
            <a:ext cx="7416812" cy="986833"/>
          </a:xfrm>
          <a:prstGeom prst="rect">
            <a:avLst/>
          </a:prstGeom>
          <a:solidFill>
            <a:schemeClr val="bg1">
              <a:lumMod val="95000"/>
              <a:alpha val="55198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>
                    <a:alpha val="69902"/>
                  </a:schemeClr>
                </a:solidFill>
              </a:rPr>
              <a:t>Data source1: </a:t>
            </a:r>
            <a:r>
              <a:rPr lang="de-CH" sz="1200" dirty="0">
                <a:solidFill>
                  <a:schemeClr val="tx1">
                    <a:alpha val="69902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https://www.slickcharts.com/nasdaq100</a:t>
            </a:r>
            <a:endParaRPr lang="en-US" sz="1200" dirty="0">
              <a:solidFill>
                <a:schemeClr val="tx1">
                  <a:alpha val="69902"/>
                </a:schemeClr>
              </a:solidFill>
            </a:endParaRP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>
                    <a:alpha val="69902"/>
                  </a:schemeClr>
                </a:solidFill>
              </a:rPr>
              <a:t>Data source2: </a:t>
            </a:r>
            <a:r>
              <a:rPr lang="de-CH" sz="1200" dirty="0">
                <a:solidFill>
                  <a:schemeClr val="tx1">
                    <a:alpha val="69902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https://www.slickcharts.com/sp500</a:t>
            </a:r>
            <a:r>
              <a:rPr lang="de-CH" sz="1200" dirty="0">
                <a:solidFill>
                  <a:schemeClr val="tx1">
                    <a:alpha val="69902"/>
                  </a:schemeClr>
                </a:solidFill>
              </a:rPr>
              <a:t> </a:t>
            </a:r>
            <a:endParaRPr lang="en-US" sz="1200" dirty="0">
              <a:solidFill>
                <a:schemeClr val="tx1">
                  <a:alpha val="69902"/>
                </a:schemeClr>
              </a:solidFill>
            </a:endParaRP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>
                    <a:alpha val="69902"/>
                  </a:schemeClr>
                </a:solidFill>
              </a:rPr>
              <a:t>Some companies are listed in only one of them, others are listed in both.</a:t>
            </a: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>
                    <a:alpha val="69902"/>
                  </a:schemeClr>
                </a:solidFill>
              </a:rPr>
              <a:t>Combine the information, show weighting in the two listings and color code trends (positive/negative)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8CB45BB-5949-104E-A0C0-6D4C33ECC84C}"/>
              </a:ext>
            </a:extLst>
          </p:cNvPr>
          <p:cNvSpPr/>
          <p:nvPr/>
        </p:nvSpPr>
        <p:spPr>
          <a:xfrm>
            <a:off x="7819362" y="1246977"/>
            <a:ext cx="4034408" cy="3963733"/>
          </a:xfrm>
          <a:prstGeom prst="rect">
            <a:avLst/>
          </a:prstGeom>
          <a:solidFill>
            <a:schemeClr val="bg1">
              <a:lumMod val="95000"/>
              <a:alpha val="44652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2A9F7DA-C2D9-764D-86E6-A3D61619527C}"/>
              </a:ext>
            </a:extLst>
          </p:cNvPr>
          <p:cNvSpPr/>
          <p:nvPr/>
        </p:nvSpPr>
        <p:spPr>
          <a:xfrm>
            <a:off x="467637" y="1290730"/>
            <a:ext cx="3402375" cy="4030778"/>
          </a:xfrm>
          <a:prstGeom prst="rect">
            <a:avLst/>
          </a:prstGeom>
          <a:solidFill>
            <a:schemeClr val="bg1">
              <a:lumMod val="95000"/>
              <a:alpha val="44652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8" name="Triangle 17">
            <a:extLst>
              <a:ext uri="{FF2B5EF4-FFF2-40B4-BE49-F238E27FC236}">
                <a16:creationId xmlns:a16="http://schemas.microsoft.com/office/drawing/2014/main" id="{D09CE7B2-DA47-2E4F-AD87-46B589C2F56E}"/>
              </a:ext>
            </a:extLst>
          </p:cNvPr>
          <p:cNvSpPr/>
          <p:nvPr/>
        </p:nvSpPr>
        <p:spPr>
          <a:xfrm rot="16200000">
            <a:off x="4690133" y="2059520"/>
            <a:ext cx="3963733" cy="2304000"/>
          </a:xfrm>
          <a:prstGeom prst="triangle">
            <a:avLst/>
          </a:prstGeom>
          <a:solidFill>
            <a:schemeClr val="bg1">
              <a:lumMod val="95000"/>
              <a:alpha val="44652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9" name="Triangle 18">
            <a:extLst>
              <a:ext uri="{FF2B5EF4-FFF2-40B4-BE49-F238E27FC236}">
                <a16:creationId xmlns:a16="http://schemas.microsoft.com/office/drawing/2014/main" id="{D1A6B0E9-FAED-C049-952F-CAB3C4C7039F}"/>
              </a:ext>
            </a:extLst>
          </p:cNvPr>
          <p:cNvSpPr/>
          <p:nvPr/>
        </p:nvSpPr>
        <p:spPr>
          <a:xfrm rot="5400000">
            <a:off x="3006624" y="2154121"/>
            <a:ext cx="4030778" cy="2304000"/>
          </a:xfrm>
          <a:prstGeom prst="triangle">
            <a:avLst/>
          </a:prstGeom>
          <a:solidFill>
            <a:schemeClr val="bg1">
              <a:lumMod val="95000"/>
              <a:alpha val="44652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27" name="Grafik 5">
            <a:extLst>
              <a:ext uri="{FF2B5EF4-FFF2-40B4-BE49-F238E27FC236}">
                <a16:creationId xmlns:a16="http://schemas.microsoft.com/office/drawing/2014/main" id="{0E8168F4-97E7-0343-9AF7-D523EE65A5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6209" y="2188305"/>
            <a:ext cx="4328573" cy="2239493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blurRad="50800" dist="126789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37" name="Picture 36" descr="Graphical user interface, table&#10;&#10;Description automatically generated">
            <a:extLst>
              <a:ext uri="{FF2B5EF4-FFF2-40B4-BE49-F238E27FC236}">
                <a16:creationId xmlns:a16="http://schemas.microsoft.com/office/drawing/2014/main" id="{E20C7C10-E57A-9148-8EA4-A043D0D7DCA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379" y="1421011"/>
            <a:ext cx="2550621" cy="2244671"/>
          </a:xfrm>
          <a:prstGeom prst="rect">
            <a:avLst/>
          </a:prstGeom>
          <a:ln w="12700">
            <a:solidFill>
              <a:schemeClr val="bg1">
                <a:lumMod val="75000"/>
              </a:schemeClr>
            </a:solidFill>
          </a:ln>
          <a:effectLst>
            <a:outerShdw blurRad="50800" dist="144507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38" name="Picture 37" descr="Graphical user interface, table&#10;&#10;Description automatically generated">
            <a:extLst>
              <a:ext uri="{FF2B5EF4-FFF2-40B4-BE49-F238E27FC236}">
                <a16:creationId xmlns:a16="http://schemas.microsoft.com/office/drawing/2014/main" id="{02948E6F-A4FD-5640-ABD2-BA6FE5C82E2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2091" y="2926519"/>
            <a:ext cx="2611412" cy="2284191"/>
          </a:xfrm>
          <a:prstGeom prst="rect">
            <a:avLst/>
          </a:prstGeom>
          <a:ln w="12700">
            <a:solidFill>
              <a:schemeClr val="bg1">
                <a:lumMod val="75000"/>
              </a:schemeClr>
            </a:solidFill>
          </a:ln>
          <a:effectLst>
            <a:outerShdw blurRad="50800" dist="144507" dir="8100000" algn="tr" rotWithShape="0">
              <a:prstClr val="black">
                <a:alpha val="40000"/>
              </a:prstClr>
            </a:outerShdw>
          </a:effectLst>
        </p:spPr>
      </p:pic>
      <p:grpSp>
        <p:nvGrpSpPr>
          <p:cNvPr id="29" name="Gruppieren 20">
            <a:extLst>
              <a:ext uri="{FF2B5EF4-FFF2-40B4-BE49-F238E27FC236}">
                <a16:creationId xmlns:a16="http://schemas.microsoft.com/office/drawing/2014/main" id="{69F72D45-0468-424F-A43E-1375439EC878}"/>
              </a:ext>
            </a:extLst>
          </p:cNvPr>
          <p:cNvGrpSpPr/>
          <p:nvPr/>
        </p:nvGrpSpPr>
        <p:grpSpPr>
          <a:xfrm>
            <a:off x="5277616" y="2828284"/>
            <a:ext cx="1134143" cy="909223"/>
            <a:chOff x="4944000" y="2349000"/>
            <a:chExt cx="1440000" cy="1152000"/>
          </a:xfrm>
        </p:grpSpPr>
        <p:sp>
          <p:nvSpPr>
            <p:cNvPr id="30" name="Rechteck: abgerundete Ecken 14">
              <a:extLst>
                <a:ext uri="{FF2B5EF4-FFF2-40B4-BE49-F238E27FC236}">
                  <a16:creationId xmlns:a16="http://schemas.microsoft.com/office/drawing/2014/main" id="{CF20F827-09AD-F94E-92F1-3B3776BC994B}"/>
                </a:ext>
              </a:extLst>
            </p:cNvPr>
            <p:cNvSpPr/>
            <p:nvPr/>
          </p:nvSpPr>
          <p:spPr>
            <a:xfrm>
              <a:off x="4944224" y="2349000"/>
              <a:ext cx="1439712" cy="1152000"/>
            </a:xfrm>
            <a:prstGeom prst="roundRect">
              <a:avLst>
                <a:gd name="adj" fmla="val 11065"/>
              </a:avLst>
            </a:prstGeom>
            <a:gradFill flip="none" rotWithShape="1">
              <a:gsLst>
                <a:gs pos="0">
                  <a:srgbClr val="1E3C78"/>
                </a:gs>
                <a:gs pos="100000">
                  <a:srgbClr val="3264C8"/>
                </a:gs>
              </a:gsLst>
              <a:lin ang="5400000" scaled="1"/>
              <a:tileRect/>
            </a:gradFill>
            <a:ln w="12700">
              <a:miter lim="400000"/>
            </a:ln>
            <a:effectLst/>
          </p:spPr>
          <p:txBody>
            <a:bodyPr lIns="36000" tIns="36000" rIns="36000" bIns="36000" anchor="ctr"/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1" name="B4P">
              <a:extLst>
                <a:ext uri="{FF2B5EF4-FFF2-40B4-BE49-F238E27FC236}">
                  <a16:creationId xmlns:a16="http://schemas.microsoft.com/office/drawing/2014/main" id="{00AC4607-B39C-1441-8A1B-F5DBC4CDE9AA}"/>
                </a:ext>
              </a:extLst>
            </p:cNvPr>
            <p:cNvSpPr txBox="1"/>
            <p:nvPr/>
          </p:nvSpPr>
          <p:spPr>
            <a:xfrm>
              <a:off x="4944000" y="2447255"/>
              <a:ext cx="1440000" cy="43200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rIns="45719" anchor="ctr" anchorCtr="0">
              <a:noAutofit/>
            </a:bodyPr>
            <a:lstStyle>
              <a:lvl1pPr algn="ctr">
                <a:defRPr sz="4200" b="1">
                  <a:solidFill>
                    <a:srgbClr val="FFFFFF"/>
                  </a:solidFill>
                </a:defRPr>
              </a:lvl1pPr>
            </a:lstStyle>
            <a:p>
              <a:r>
                <a:rPr lang="en-US" sz="3600" noProof="1"/>
                <a:t>B4P</a:t>
              </a:r>
            </a:p>
          </p:txBody>
        </p:sp>
        <p:sp>
          <p:nvSpPr>
            <p:cNvPr id="32" name="Triangle">
              <a:extLst>
                <a:ext uri="{FF2B5EF4-FFF2-40B4-BE49-F238E27FC236}">
                  <a16:creationId xmlns:a16="http://schemas.microsoft.com/office/drawing/2014/main" id="{68BE7B62-E641-ED4B-BA24-4D5C783AA73D}"/>
                </a:ext>
              </a:extLst>
            </p:cNvPr>
            <p:cNvSpPr/>
            <p:nvPr/>
          </p:nvSpPr>
          <p:spPr>
            <a:xfrm rot="5400000">
              <a:off x="5447999" y="2886706"/>
              <a:ext cx="432000" cy="572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noFill/>
            </a:ln>
          </p:spPr>
          <p:txBody>
            <a:bodyPr lIns="36000" tIns="36000" rIns="36000" bIns="36000" anchor="ctr"/>
            <a:lstStyle/>
            <a:p>
              <a:endParaRPr lang="en-US" dirty="0"/>
            </a:p>
          </p:txBody>
        </p:sp>
      </p:grpSp>
      <p:sp>
        <p:nvSpPr>
          <p:cNvPr id="33" name="Right Arrow 26">
            <a:extLst>
              <a:ext uri="{FF2B5EF4-FFF2-40B4-BE49-F238E27FC236}">
                <a16:creationId xmlns:a16="http://schemas.microsoft.com/office/drawing/2014/main" id="{26EE6159-A4E8-0D40-B715-0DD11B77DDBA}"/>
              </a:ext>
            </a:extLst>
          </p:cNvPr>
          <p:cNvSpPr/>
          <p:nvPr/>
        </p:nvSpPr>
        <p:spPr>
          <a:xfrm>
            <a:off x="4800000" y="3161507"/>
            <a:ext cx="300026" cy="293481"/>
          </a:xfrm>
          <a:prstGeom prst="rightArrow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34" name="Right Arrow 27">
            <a:extLst>
              <a:ext uri="{FF2B5EF4-FFF2-40B4-BE49-F238E27FC236}">
                <a16:creationId xmlns:a16="http://schemas.microsoft.com/office/drawing/2014/main" id="{735164F0-F498-2F4F-8CCE-FA25D9D0C1AA}"/>
              </a:ext>
            </a:extLst>
          </p:cNvPr>
          <p:cNvSpPr/>
          <p:nvPr/>
        </p:nvSpPr>
        <p:spPr>
          <a:xfrm>
            <a:off x="6587974" y="3161507"/>
            <a:ext cx="300026" cy="293481"/>
          </a:xfrm>
          <a:prstGeom prst="rightArrow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35" name="Titel 1">
            <a:extLst>
              <a:ext uri="{FF2B5EF4-FFF2-40B4-BE49-F238E27FC236}">
                <a16:creationId xmlns:a16="http://schemas.microsoft.com/office/drawing/2014/main" id="{3568B6B1-AA3B-A345-97CC-01AA8FA0E6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45000"/>
            <a:ext cx="11232000" cy="1079165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B4P Example #2</a:t>
            </a:r>
            <a:br>
              <a:rPr lang="en-US" dirty="0">
                <a:solidFill>
                  <a:srgbClr val="2850A0"/>
                </a:solidFill>
              </a:rPr>
            </a:br>
            <a:r>
              <a:rPr lang="en-US" dirty="0">
                <a:solidFill>
                  <a:srgbClr val="3264C8"/>
                </a:solidFill>
              </a:rPr>
              <a:t>Combining Stock Data:  S&amp;P 500 and NASDAQ 100</a:t>
            </a:r>
            <a:endParaRPr lang="de-CH" dirty="0">
              <a:solidFill>
                <a:srgbClr val="3264C8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8EBCB43-F86B-C44E-90E2-CDAA06CD85EE}"/>
              </a:ext>
            </a:extLst>
          </p:cNvPr>
          <p:cNvSpPr/>
          <p:nvPr/>
        </p:nvSpPr>
        <p:spPr>
          <a:xfrm>
            <a:off x="5365844" y="5298875"/>
            <a:ext cx="693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Task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790E2CD-7428-A942-A69D-CA96D78E9C1A}"/>
              </a:ext>
            </a:extLst>
          </p:cNvPr>
          <p:cNvSpPr/>
          <p:nvPr/>
        </p:nvSpPr>
        <p:spPr>
          <a:xfrm>
            <a:off x="2175135" y="5686693"/>
            <a:ext cx="69360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</a:pPr>
            <a:r>
              <a:rPr lang="en-US" sz="1200" b="1" dirty="0">
                <a:solidFill>
                  <a:schemeClr val="tx1">
                    <a:lumMod val="85000"/>
                    <a:lumOff val="15000"/>
                    <a:alpha val="69902"/>
                  </a:schemeClr>
                </a:solidFill>
              </a:rPr>
              <a:t>Import the real-time online  S&amp;P 500 and NASDAQ 100 stock  information merge them</a:t>
            </a:r>
          </a:p>
        </p:txBody>
      </p:sp>
    </p:spTree>
    <p:extLst>
      <p:ext uri="{BB962C8B-B14F-4D97-AF65-F5344CB8AC3E}">
        <p14:creationId xmlns:p14="http://schemas.microsoft.com/office/powerpoint/2010/main" val="24733668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Gerade Verbindung mit Pfeil 55">
            <a:extLst>
              <a:ext uri="{FF2B5EF4-FFF2-40B4-BE49-F238E27FC236}">
                <a16:creationId xmlns:a16="http://schemas.microsoft.com/office/drawing/2014/main" id="{ADAE950A-AB2C-40C5-8A38-BD1E69ACB8ED}"/>
              </a:ext>
            </a:extLst>
          </p:cNvPr>
          <p:cNvCxnSpPr>
            <a:cxnSpLocks/>
          </p:cNvCxnSpPr>
          <p:nvPr/>
        </p:nvCxnSpPr>
        <p:spPr>
          <a:xfrm>
            <a:off x="984000" y="1629000"/>
            <a:ext cx="0" cy="4968000"/>
          </a:xfrm>
          <a:prstGeom prst="straightConnector1">
            <a:avLst/>
          </a:prstGeom>
          <a:ln w="22225">
            <a:solidFill>
              <a:srgbClr val="3264C8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feld 13">
            <a:extLst>
              <a:ext uri="{FF2B5EF4-FFF2-40B4-BE49-F238E27FC236}">
                <a16:creationId xmlns:a16="http://schemas.microsoft.com/office/drawing/2014/main" id="{F687A123-E791-4C32-AD00-4D19056CCB6F}"/>
              </a:ext>
            </a:extLst>
          </p:cNvPr>
          <p:cNvSpPr txBox="1"/>
          <p:nvPr/>
        </p:nvSpPr>
        <p:spPr>
          <a:xfrm>
            <a:off x="1632000" y="1701056"/>
            <a:ext cx="10224000" cy="4823944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all parameters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{nasdaq100, sp500} , </a:t>
            </a:r>
            <a:r>
              <a:rPr lang="en-US" sz="1000" b="1" dirty="0">
                <a:solidFill>
                  <a:srgbClr val="3264C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listing[]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)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 download overwrite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( </a:t>
            </a:r>
            <a:r>
              <a:rPr lang="en-US" sz="1000" b="1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"https://www.slickcharts.com/" + listing[], listing[] + .html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load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( </a:t>
            </a:r>
            <a:r>
              <a:rPr lang="en-US" sz="1000" b="1" dirty="0">
                <a:solidFill>
                  <a:srgbClr val="3264C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listing[]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0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listing[] + .html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 HTML, "Components of the"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clean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( </a:t>
            </a:r>
            <a:r>
              <a:rPr lang="en-US" sz="1000" b="1" dirty="0">
                <a:solidFill>
                  <a:srgbClr val="3264C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listing[]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trim spaces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process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( </a:t>
            </a:r>
            <a:r>
              <a:rPr lang="en-US" sz="1000" b="1" dirty="0">
                <a:solidFill>
                  <a:srgbClr val="3264C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listing[]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['% Chg']=</a:t>
            </a: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smart numeral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middle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['% Chg'], '(',')' )); [Price]=clean numeral([Price])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rename column headers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listing[]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"Weight", "Weight " +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listing[]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  <a:r>
              <a:rPr lang="en-US" sz="1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Weights are specific to Nasdaq and S&amp;P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merge extend columns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nasdaq100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sp500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Symbol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rename	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sp500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stocks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sort rows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stocks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Company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process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	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stocks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['#'] = </a:t>
            </a: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row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 ); // Number the items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rearrange columns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stocks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{ '#', Company, Symbol, Price, Chg, '% Chg' } ); // Weightings follow afterwards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style auto width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stocks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style theme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stocks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Zebra Vertical Lines, pattern, 2, table, "gridlines, false"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process	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stocks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Negative numbers: red; positive numbers: navy blue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table style cells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stocks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{ 'Chg', '% Chg' }, { 2: row() }, single, text color, </a:t>
            </a: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 if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( [Chg]&gt;0, navy, red ) )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style columns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stocks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'% Chg', sheet, number format, "0.00%" ); </a:t>
            </a:r>
            <a:r>
              <a:rPr lang="en-US" sz="1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Value to show as percent.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style table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stocks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sheet, freeze rows, 1, autofilter, 0);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save excel file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stocks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"NASDAQ and SP500", </a:t>
            </a:r>
            <a:r>
              <a:rPr lang="en-US" sz="10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Stocks.xlsx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</p:txBody>
      </p:sp>
      <p:sp>
        <p:nvSpPr>
          <p:cNvPr id="15" name="Rechteck 48">
            <a:extLst>
              <a:ext uri="{FF2B5EF4-FFF2-40B4-BE49-F238E27FC236}">
                <a16:creationId xmlns:a16="http://schemas.microsoft.com/office/drawing/2014/main" id="{A7C6D18E-E897-451D-A015-2BAE3533FBDC}"/>
              </a:ext>
            </a:extLst>
          </p:cNvPr>
          <p:cNvSpPr/>
          <p:nvPr/>
        </p:nvSpPr>
        <p:spPr>
          <a:xfrm>
            <a:off x="552000" y="1701000"/>
            <a:ext cx="864000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Import</a:t>
            </a:r>
          </a:p>
        </p:txBody>
      </p:sp>
      <p:sp>
        <p:nvSpPr>
          <p:cNvPr id="17" name="Rechteck 49">
            <a:extLst>
              <a:ext uri="{FF2B5EF4-FFF2-40B4-BE49-F238E27FC236}">
                <a16:creationId xmlns:a16="http://schemas.microsoft.com/office/drawing/2014/main" id="{908C6266-EE69-4610-B5A4-0C890D01FFE6}"/>
              </a:ext>
            </a:extLst>
          </p:cNvPr>
          <p:cNvSpPr/>
          <p:nvPr/>
        </p:nvSpPr>
        <p:spPr>
          <a:xfrm>
            <a:off x="552000" y="2756430"/>
            <a:ext cx="864000" cy="38457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Validate</a:t>
            </a:r>
          </a:p>
        </p:txBody>
      </p:sp>
      <p:sp>
        <p:nvSpPr>
          <p:cNvPr id="20" name="Rechteck 58">
            <a:extLst>
              <a:ext uri="{FF2B5EF4-FFF2-40B4-BE49-F238E27FC236}">
                <a16:creationId xmlns:a16="http://schemas.microsoft.com/office/drawing/2014/main" id="{7D40066F-11C8-4EDE-BBAE-0E308B3A8D61}"/>
              </a:ext>
            </a:extLst>
          </p:cNvPr>
          <p:cNvSpPr/>
          <p:nvPr/>
        </p:nvSpPr>
        <p:spPr>
          <a:xfrm>
            <a:off x="552000" y="2324430"/>
            <a:ext cx="864000" cy="38457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Clean</a:t>
            </a:r>
          </a:p>
        </p:txBody>
      </p:sp>
      <p:sp>
        <p:nvSpPr>
          <p:cNvPr id="21" name="Rechteck 65">
            <a:extLst>
              <a:ext uri="{FF2B5EF4-FFF2-40B4-BE49-F238E27FC236}">
                <a16:creationId xmlns:a16="http://schemas.microsoft.com/office/drawing/2014/main" id="{1E11BD07-95A0-4421-9D4D-6D11A092E221}"/>
              </a:ext>
            </a:extLst>
          </p:cNvPr>
          <p:cNvSpPr/>
          <p:nvPr/>
        </p:nvSpPr>
        <p:spPr>
          <a:xfrm>
            <a:off x="552000" y="3815058"/>
            <a:ext cx="864000" cy="40594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Augment</a:t>
            </a:r>
          </a:p>
        </p:txBody>
      </p:sp>
      <p:sp>
        <p:nvSpPr>
          <p:cNvPr id="22" name="Rechteck 73">
            <a:extLst>
              <a:ext uri="{FF2B5EF4-FFF2-40B4-BE49-F238E27FC236}">
                <a16:creationId xmlns:a16="http://schemas.microsoft.com/office/drawing/2014/main" id="{061212AA-C2E5-4D70-B9FF-D78DCECD3A6B}"/>
              </a:ext>
            </a:extLst>
          </p:cNvPr>
          <p:cNvSpPr/>
          <p:nvPr/>
        </p:nvSpPr>
        <p:spPr>
          <a:xfrm>
            <a:off x="552000" y="3325509"/>
            <a:ext cx="864000" cy="39149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Merge</a:t>
            </a:r>
          </a:p>
        </p:txBody>
      </p:sp>
      <p:sp>
        <p:nvSpPr>
          <p:cNvPr id="23" name="Rechteck 74">
            <a:extLst>
              <a:ext uri="{FF2B5EF4-FFF2-40B4-BE49-F238E27FC236}">
                <a16:creationId xmlns:a16="http://schemas.microsoft.com/office/drawing/2014/main" id="{6FEBFBD5-4729-4B77-82DE-B350D75AA11F}"/>
              </a:ext>
            </a:extLst>
          </p:cNvPr>
          <p:cNvSpPr/>
          <p:nvPr/>
        </p:nvSpPr>
        <p:spPr>
          <a:xfrm>
            <a:off x="552000" y="4679059"/>
            <a:ext cx="864000" cy="40594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Format</a:t>
            </a:r>
          </a:p>
        </p:txBody>
      </p:sp>
      <p:sp>
        <p:nvSpPr>
          <p:cNvPr id="24" name="Rechteck 51">
            <a:extLst>
              <a:ext uri="{FF2B5EF4-FFF2-40B4-BE49-F238E27FC236}">
                <a16:creationId xmlns:a16="http://schemas.microsoft.com/office/drawing/2014/main" id="{161E470C-2431-499B-A970-36566D10BEAC}"/>
              </a:ext>
            </a:extLst>
          </p:cNvPr>
          <p:cNvSpPr/>
          <p:nvPr/>
        </p:nvSpPr>
        <p:spPr>
          <a:xfrm>
            <a:off x="552000" y="6021000"/>
            <a:ext cx="864000" cy="384569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Export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EFDBFE2A-28DA-446E-9520-8B90EEFFE95F}"/>
              </a:ext>
            </a:extLst>
          </p:cNvPr>
          <p:cNvSpPr/>
          <p:nvPr/>
        </p:nvSpPr>
        <p:spPr>
          <a:xfrm>
            <a:off x="336000" y="1701000"/>
            <a:ext cx="216000" cy="216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pPr algn="r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1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EE4B938C-C279-4D92-909D-9DBC2B7AD444}"/>
              </a:ext>
            </a:extLst>
          </p:cNvPr>
          <p:cNvSpPr/>
          <p:nvPr/>
        </p:nvSpPr>
        <p:spPr>
          <a:xfrm>
            <a:off x="336000" y="2277000"/>
            <a:ext cx="216000" cy="216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pPr algn="r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2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8613040A-2002-4CB7-A1B3-46BE2189E5A0}"/>
              </a:ext>
            </a:extLst>
          </p:cNvPr>
          <p:cNvSpPr/>
          <p:nvPr/>
        </p:nvSpPr>
        <p:spPr>
          <a:xfrm>
            <a:off x="336000" y="2709000"/>
            <a:ext cx="216000" cy="216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pPr algn="r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3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84E21F4C-FE1E-4CB8-9B96-CC1EC83DB58C}"/>
              </a:ext>
            </a:extLst>
          </p:cNvPr>
          <p:cNvSpPr/>
          <p:nvPr/>
        </p:nvSpPr>
        <p:spPr>
          <a:xfrm>
            <a:off x="336000" y="3285000"/>
            <a:ext cx="216000" cy="216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pPr algn="r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4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DF98FFBA-87CB-48C1-8C39-9CBA35576D62}"/>
              </a:ext>
            </a:extLst>
          </p:cNvPr>
          <p:cNvSpPr/>
          <p:nvPr/>
        </p:nvSpPr>
        <p:spPr>
          <a:xfrm>
            <a:off x="336000" y="3789000"/>
            <a:ext cx="216000" cy="216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pPr algn="r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5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A55B7C7D-550B-4662-8D22-FAA1DAC46155}"/>
              </a:ext>
            </a:extLst>
          </p:cNvPr>
          <p:cNvSpPr/>
          <p:nvPr/>
        </p:nvSpPr>
        <p:spPr>
          <a:xfrm>
            <a:off x="336000" y="4653000"/>
            <a:ext cx="216000" cy="216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pPr algn="r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7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F60C8D43-A3C2-4015-877F-483B21D34DF1}"/>
              </a:ext>
            </a:extLst>
          </p:cNvPr>
          <p:cNvSpPr/>
          <p:nvPr/>
        </p:nvSpPr>
        <p:spPr>
          <a:xfrm>
            <a:off x="336000" y="6021000"/>
            <a:ext cx="216000" cy="216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pPr algn="r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8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52B6DF0-4111-D640-966F-CBE854CB829F}"/>
              </a:ext>
            </a:extLst>
          </p:cNvPr>
          <p:cNvSpPr/>
          <p:nvPr/>
        </p:nvSpPr>
        <p:spPr>
          <a:xfrm>
            <a:off x="1606167" y="1135404"/>
            <a:ext cx="945782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Solution:  12 Statements         </a:t>
            </a:r>
            <a:r>
              <a:rPr lang="en-US" b="1" i="1" dirty="0">
                <a:solidFill>
                  <a:schemeClr val="bg1">
                    <a:lumMod val="75000"/>
                  </a:schemeClr>
                </a:solidFill>
              </a:rPr>
              <a:t>(Optional formatting: 6 Statements)</a:t>
            </a:r>
          </a:p>
        </p:txBody>
      </p:sp>
      <p:sp>
        <p:nvSpPr>
          <p:cNvPr id="35" name="Titel 1">
            <a:extLst>
              <a:ext uri="{FF2B5EF4-FFF2-40B4-BE49-F238E27FC236}">
                <a16:creationId xmlns:a16="http://schemas.microsoft.com/office/drawing/2014/main" id="{76B24BC0-0A60-CB4F-8FE0-5B7296FC42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45000"/>
            <a:ext cx="11232000" cy="1079165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B4P Example #2</a:t>
            </a:r>
            <a:br>
              <a:rPr lang="en-US" dirty="0">
                <a:solidFill>
                  <a:srgbClr val="2850A0"/>
                </a:solidFill>
              </a:rPr>
            </a:br>
            <a:r>
              <a:rPr lang="en-US" dirty="0">
                <a:solidFill>
                  <a:srgbClr val="3264C8"/>
                </a:solidFill>
              </a:rPr>
              <a:t>Combining Stock Data:  S&amp;P 500 and NASDAQ 100</a:t>
            </a:r>
            <a:endParaRPr lang="de-CH" dirty="0">
              <a:solidFill>
                <a:srgbClr val="3264C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42478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F912E6F3-2C84-9541-AA7A-D16356F83044}"/>
              </a:ext>
            </a:extLst>
          </p:cNvPr>
          <p:cNvSpPr/>
          <p:nvPr/>
        </p:nvSpPr>
        <p:spPr>
          <a:xfrm>
            <a:off x="7824001" y="1137147"/>
            <a:ext cx="4034408" cy="3963733"/>
          </a:xfrm>
          <a:prstGeom prst="rect">
            <a:avLst/>
          </a:prstGeom>
          <a:solidFill>
            <a:schemeClr val="bg1">
              <a:lumMod val="95000"/>
              <a:alpha val="3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247A161-0A91-4341-81F6-626BA65A9855}"/>
              </a:ext>
            </a:extLst>
          </p:cNvPr>
          <p:cNvSpPr/>
          <p:nvPr/>
        </p:nvSpPr>
        <p:spPr>
          <a:xfrm>
            <a:off x="768000" y="1198223"/>
            <a:ext cx="3102012" cy="4030778"/>
          </a:xfrm>
          <a:prstGeom prst="rect">
            <a:avLst/>
          </a:prstGeom>
          <a:solidFill>
            <a:schemeClr val="bg1">
              <a:lumMod val="95000"/>
              <a:alpha val="3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1" name="Triangle 20">
            <a:extLst>
              <a:ext uri="{FF2B5EF4-FFF2-40B4-BE49-F238E27FC236}">
                <a16:creationId xmlns:a16="http://schemas.microsoft.com/office/drawing/2014/main" id="{1F84A62F-8A96-8547-9879-A1FE4B6F7796}"/>
              </a:ext>
            </a:extLst>
          </p:cNvPr>
          <p:cNvSpPr/>
          <p:nvPr/>
        </p:nvSpPr>
        <p:spPr>
          <a:xfrm rot="16200000">
            <a:off x="4690133" y="1967013"/>
            <a:ext cx="3963733" cy="2304000"/>
          </a:xfrm>
          <a:prstGeom prst="triangle">
            <a:avLst/>
          </a:prstGeom>
          <a:solidFill>
            <a:schemeClr val="bg1">
              <a:lumMod val="95000"/>
              <a:alpha val="3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2" name="Triangle 21">
            <a:extLst>
              <a:ext uri="{FF2B5EF4-FFF2-40B4-BE49-F238E27FC236}">
                <a16:creationId xmlns:a16="http://schemas.microsoft.com/office/drawing/2014/main" id="{6388E003-D684-9143-AB42-531DDA2D8D1C}"/>
              </a:ext>
            </a:extLst>
          </p:cNvPr>
          <p:cNvSpPr/>
          <p:nvPr/>
        </p:nvSpPr>
        <p:spPr>
          <a:xfrm rot="5400000">
            <a:off x="3006624" y="2061614"/>
            <a:ext cx="4030778" cy="2304000"/>
          </a:xfrm>
          <a:prstGeom prst="triangle">
            <a:avLst/>
          </a:prstGeom>
          <a:solidFill>
            <a:schemeClr val="bg1">
              <a:lumMod val="95000"/>
              <a:alpha val="3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grpSp>
        <p:nvGrpSpPr>
          <p:cNvPr id="23" name="Gruppieren 20">
            <a:extLst>
              <a:ext uri="{FF2B5EF4-FFF2-40B4-BE49-F238E27FC236}">
                <a16:creationId xmlns:a16="http://schemas.microsoft.com/office/drawing/2014/main" id="{D0EC3AE8-239B-1442-85F2-8EC0C9651BD3}"/>
              </a:ext>
            </a:extLst>
          </p:cNvPr>
          <p:cNvGrpSpPr/>
          <p:nvPr/>
        </p:nvGrpSpPr>
        <p:grpSpPr>
          <a:xfrm>
            <a:off x="5277616" y="2735777"/>
            <a:ext cx="1134143" cy="909223"/>
            <a:chOff x="4944000" y="2349000"/>
            <a:chExt cx="1440000" cy="1152000"/>
          </a:xfrm>
        </p:grpSpPr>
        <p:sp>
          <p:nvSpPr>
            <p:cNvPr id="24" name="Rechteck: abgerundete Ecken 14">
              <a:extLst>
                <a:ext uri="{FF2B5EF4-FFF2-40B4-BE49-F238E27FC236}">
                  <a16:creationId xmlns:a16="http://schemas.microsoft.com/office/drawing/2014/main" id="{EB746A52-3127-C14D-A079-4827711C2BDC}"/>
                </a:ext>
              </a:extLst>
            </p:cNvPr>
            <p:cNvSpPr/>
            <p:nvPr/>
          </p:nvSpPr>
          <p:spPr>
            <a:xfrm>
              <a:off x="4944224" y="2349000"/>
              <a:ext cx="1439712" cy="1152000"/>
            </a:xfrm>
            <a:prstGeom prst="roundRect">
              <a:avLst>
                <a:gd name="adj" fmla="val 11065"/>
              </a:avLst>
            </a:prstGeom>
            <a:gradFill flip="none" rotWithShape="1">
              <a:gsLst>
                <a:gs pos="0">
                  <a:srgbClr val="1E3C78"/>
                </a:gs>
                <a:gs pos="100000">
                  <a:srgbClr val="3264C8"/>
                </a:gs>
              </a:gsLst>
              <a:lin ang="5400000" scaled="1"/>
              <a:tileRect/>
            </a:gradFill>
            <a:ln w="12700">
              <a:miter lim="400000"/>
            </a:ln>
            <a:effectLst/>
          </p:spPr>
          <p:txBody>
            <a:bodyPr lIns="36000" tIns="36000" rIns="36000" bIns="36000" anchor="ctr"/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B4P">
              <a:extLst>
                <a:ext uri="{FF2B5EF4-FFF2-40B4-BE49-F238E27FC236}">
                  <a16:creationId xmlns:a16="http://schemas.microsoft.com/office/drawing/2014/main" id="{0D042601-788B-8B49-A0C3-412FEF1B89DF}"/>
                </a:ext>
              </a:extLst>
            </p:cNvPr>
            <p:cNvSpPr txBox="1"/>
            <p:nvPr/>
          </p:nvSpPr>
          <p:spPr>
            <a:xfrm>
              <a:off x="4944000" y="2447255"/>
              <a:ext cx="1440000" cy="43200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rIns="45719" anchor="ctr" anchorCtr="0">
              <a:noAutofit/>
            </a:bodyPr>
            <a:lstStyle>
              <a:lvl1pPr algn="ctr">
                <a:defRPr sz="4200" b="1">
                  <a:solidFill>
                    <a:srgbClr val="FFFFFF"/>
                  </a:solidFill>
                </a:defRPr>
              </a:lvl1pPr>
            </a:lstStyle>
            <a:p>
              <a:r>
                <a:rPr lang="en-US" sz="3600" noProof="1"/>
                <a:t>B4P</a:t>
              </a:r>
            </a:p>
          </p:txBody>
        </p:sp>
        <p:sp>
          <p:nvSpPr>
            <p:cNvPr id="38" name="Triangle">
              <a:extLst>
                <a:ext uri="{FF2B5EF4-FFF2-40B4-BE49-F238E27FC236}">
                  <a16:creationId xmlns:a16="http://schemas.microsoft.com/office/drawing/2014/main" id="{9CE508DE-C6BA-DC43-AE5E-DDE6AFCDD81D}"/>
                </a:ext>
              </a:extLst>
            </p:cNvPr>
            <p:cNvSpPr/>
            <p:nvPr/>
          </p:nvSpPr>
          <p:spPr>
            <a:xfrm rot="5400000">
              <a:off x="5447999" y="2886706"/>
              <a:ext cx="432000" cy="572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noFill/>
            </a:ln>
          </p:spPr>
          <p:txBody>
            <a:bodyPr lIns="36000" tIns="36000" rIns="36000" bIns="36000" anchor="ctr"/>
            <a:lstStyle/>
            <a:p>
              <a:endParaRPr lang="en-US" dirty="0"/>
            </a:p>
          </p:txBody>
        </p:sp>
      </p:grpSp>
      <p:sp>
        <p:nvSpPr>
          <p:cNvPr id="39" name="Right Arrow 26">
            <a:extLst>
              <a:ext uri="{FF2B5EF4-FFF2-40B4-BE49-F238E27FC236}">
                <a16:creationId xmlns:a16="http://schemas.microsoft.com/office/drawing/2014/main" id="{4F6D1C26-C4AB-4E4F-ABF8-FC68C901B247}"/>
              </a:ext>
            </a:extLst>
          </p:cNvPr>
          <p:cNvSpPr/>
          <p:nvPr/>
        </p:nvSpPr>
        <p:spPr>
          <a:xfrm>
            <a:off x="4711892" y="3109001"/>
            <a:ext cx="300026" cy="293481"/>
          </a:xfrm>
          <a:prstGeom prst="rightArrow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40" name="Right Arrow 27">
            <a:extLst>
              <a:ext uri="{FF2B5EF4-FFF2-40B4-BE49-F238E27FC236}">
                <a16:creationId xmlns:a16="http://schemas.microsoft.com/office/drawing/2014/main" id="{58C59F10-A84E-0F4C-A6B0-D03591E56608}"/>
              </a:ext>
            </a:extLst>
          </p:cNvPr>
          <p:cNvSpPr/>
          <p:nvPr/>
        </p:nvSpPr>
        <p:spPr>
          <a:xfrm>
            <a:off x="6595250" y="3043647"/>
            <a:ext cx="300026" cy="293481"/>
          </a:xfrm>
          <a:prstGeom prst="rightArrow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30" name="Grafik 29">
            <a:extLst>
              <a:ext uri="{FF2B5EF4-FFF2-40B4-BE49-F238E27FC236}">
                <a16:creationId xmlns:a16="http://schemas.microsoft.com/office/drawing/2014/main" id="{A93A37DB-ACDC-4CE5-87EE-B2FFFCB766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623" y="1557000"/>
            <a:ext cx="3624137" cy="2979422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118B767C-9E02-4577-A6F9-E7BAE24E5E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0000" y="2232904"/>
            <a:ext cx="4739637" cy="1772096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5" name="Rechteck 13">
            <a:extLst>
              <a:ext uri="{FF2B5EF4-FFF2-40B4-BE49-F238E27FC236}">
                <a16:creationId xmlns:a16="http://schemas.microsoft.com/office/drawing/2014/main" id="{7BB78733-B5D9-4265-A03D-5BAAD2619DCD}"/>
              </a:ext>
            </a:extLst>
          </p:cNvPr>
          <p:cNvSpPr/>
          <p:nvPr/>
        </p:nvSpPr>
        <p:spPr>
          <a:xfrm>
            <a:off x="2758073" y="5161959"/>
            <a:ext cx="6624000" cy="169604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>
              <a:buClr>
                <a:schemeClr val="bg1">
                  <a:lumMod val="50000"/>
                </a:schemeClr>
              </a:buClr>
            </a:pP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Task: </a:t>
            </a:r>
          </a:p>
          <a:p>
            <a:pPr>
              <a:buClr>
                <a:schemeClr val="bg1">
                  <a:lumMod val="50000"/>
                </a:schemeClr>
              </a:buClr>
            </a:pPr>
            <a:r>
              <a:rPr lang="en-US" sz="1200" b="1" dirty="0">
                <a:solidFill>
                  <a:schemeClr val="tx1"/>
                </a:solidFill>
              </a:rPr>
              <a:t> Download the list of Presidents and generate Excel table with one president per row.</a:t>
            </a: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Data source: </a:t>
            </a:r>
            <a:r>
              <a:rPr lang="de-CH" sz="1200" dirty="0">
                <a:hlinkClick r:id="rId4"/>
              </a:rPr>
              <a:t>https://en.wikipedia.org/wiki/List_of_presidents_of_the_United_States</a:t>
            </a:r>
            <a:r>
              <a:rPr lang="de-CH" sz="1200" dirty="0"/>
              <a:t> </a:t>
            </a:r>
            <a:endParaRPr lang="en-US" sz="1200" dirty="0">
              <a:solidFill>
                <a:schemeClr val="tx1"/>
              </a:solidFill>
            </a:endParaRP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Some Presidents won multiple election terms</a:t>
            </a: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Ignore the portraits</a:t>
            </a: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Some vice presidents had deviating terms</a:t>
            </a: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Remove redundant artefacts, e.g. cross-referencing symbols</a:t>
            </a: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Generate a nice table with </a:t>
            </a:r>
            <a:r>
              <a:rPr lang="en-US" sz="1200" b="1" dirty="0">
                <a:solidFill>
                  <a:schemeClr val="tx1"/>
                </a:solidFill>
              </a:rPr>
              <a:t>parties colored differently</a:t>
            </a:r>
          </a:p>
        </p:txBody>
      </p:sp>
      <p:sp>
        <p:nvSpPr>
          <p:cNvPr id="18" name="Titel 1">
            <a:extLst>
              <a:ext uri="{FF2B5EF4-FFF2-40B4-BE49-F238E27FC236}">
                <a16:creationId xmlns:a16="http://schemas.microsoft.com/office/drawing/2014/main" id="{E509DD55-F89D-8245-95D2-E98A8A003A6A}"/>
              </a:ext>
            </a:extLst>
          </p:cNvPr>
          <p:cNvSpPr txBox="1">
            <a:spLocks/>
          </p:cNvSpPr>
          <p:nvPr/>
        </p:nvSpPr>
        <p:spPr>
          <a:xfrm>
            <a:off x="467637" y="117000"/>
            <a:ext cx="11232000" cy="717944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CA" sz="2000" kern="1200" cap="none" baseline="0" noProof="0">
                <a:solidFill>
                  <a:srgbClr val="8996A0"/>
                </a:solidFill>
                <a:latin typeface="Arial Black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B4P Example #3</a:t>
            </a:r>
            <a:br>
              <a:rPr lang="en-US" dirty="0">
                <a:solidFill>
                  <a:srgbClr val="2850A0"/>
                </a:solidFill>
              </a:rPr>
            </a:br>
            <a:r>
              <a:rPr lang="en-US" dirty="0">
                <a:solidFill>
                  <a:srgbClr val="3264C8"/>
                </a:solidFill>
              </a:rPr>
              <a:t>Analyzing all Presidents in Wikipedia</a:t>
            </a:r>
            <a:endParaRPr lang="de-CH" dirty="0">
              <a:solidFill>
                <a:srgbClr val="3264C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4070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Gerade Verbindung mit Pfeil 55">
            <a:extLst>
              <a:ext uri="{FF2B5EF4-FFF2-40B4-BE49-F238E27FC236}">
                <a16:creationId xmlns:a16="http://schemas.microsoft.com/office/drawing/2014/main" id="{2F7FDB7B-0D1D-46F0-AC62-0871667C1246}"/>
              </a:ext>
            </a:extLst>
          </p:cNvPr>
          <p:cNvCxnSpPr>
            <a:cxnSpLocks/>
          </p:cNvCxnSpPr>
          <p:nvPr/>
        </p:nvCxnSpPr>
        <p:spPr>
          <a:xfrm>
            <a:off x="984000" y="1629000"/>
            <a:ext cx="0" cy="4968000"/>
          </a:xfrm>
          <a:prstGeom prst="straightConnector1">
            <a:avLst/>
          </a:prstGeom>
          <a:ln w="22225">
            <a:solidFill>
              <a:srgbClr val="3264C8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hteck 48">
            <a:extLst>
              <a:ext uri="{FF2B5EF4-FFF2-40B4-BE49-F238E27FC236}">
                <a16:creationId xmlns:a16="http://schemas.microsoft.com/office/drawing/2014/main" id="{1C77A20A-C724-40BC-97D6-452E6928263E}"/>
              </a:ext>
            </a:extLst>
          </p:cNvPr>
          <p:cNvSpPr/>
          <p:nvPr/>
        </p:nvSpPr>
        <p:spPr>
          <a:xfrm>
            <a:off x="552000" y="1701000"/>
            <a:ext cx="864000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Import</a:t>
            </a:r>
          </a:p>
        </p:txBody>
      </p:sp>
      <p:sp>
        <p:nvSpPr>
          <p:cNvPr id="23" name="Rechteck 49">
            <a:extLst>
              <a:ext uri="{FF2B5EF4-FFF2-40B4-BE49-F238E27FC236}">
                <a16:creationId xmlns:a16="http://schemas.microsoft.com/office/drawing/2014/main" id="{A8BD236B-C657-4AEF-BE4D-937D26248704}"/>
              </a:ext>
            </a:extLst>
          </p:cNvPr>
          <p:cNvSpPr/>
          <p:nvPr/>
        </p:nvSpPr>
        <p:spPr>
          <a:xfrm>
            <a:off x="552000" y="3141000"/>
            <a:ext cx="864000" cy="38457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Validate</a:t>
            </a:r>
          </a:p>
        </p:txBody>
      </p:sp>
      <p:sp>
        <p:nvSpPr>
          <p:cNvPr id="25" name="Rechteck 58">
            <a:extLst>
              <a:ext uri="{FF2B5EF4-FFF2-40B4-BE49-F238E27FC236}">
                <a16:creationId xmlns:a16="http://schemas.microsoft.com/office/drawing/2014/main" id="{DBB0EFEE-2EC5-4CE5-B6E8-17DBE1043800}"/>
              </a:ext>
            </a:extLst>
          </p:cNvPr>
          <p:cNvSpPr/>
          <p:nvPr/>
        </p:nvSpPr>
        <p:spPr>
          <a:xfrm>
            <a:off x="552000" y="2421000"/>
            <a:ext cx="864000" cy="38457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Clean</a:t>
            </a:r>
          </a:p>
        </p:txBody>
      </p:sp>
      <p:sp>
        <p:nvSpPr>
          <p:cNvPr id="26" name="Rechteck 65">
            <a:extLst>
              <a:ext uri="{FF2B5EF4-FFF2-40B4-BE49-F238E27FC236}">
                <a16:creationId xmlns:a16="http://schemas.microsoft.com/office/drawing/2014/main" id="{08001D0D-F266-4B99-A04D-E2E2B1D9A822}"/>
              </a:ext>
            </a:extLst>
          </p:cNvPr>
          <p:cNvSpPr/>
          <p:nvPr/>
        </p:nvSpPr>
        <p:spPr>
          <a:xfrm>
            <a:off x="552000" y="4293000"/>
            <a:ext cx="864000" cy="40594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Augment</a:t>
            </a:r>
          </a:p>
        </p:txBody>
      </p:sp>
      <p:sp>
        <p:nvSpPr>
          <p:cNvPr id="28" name="Rechteck 74">
            <a:extLst>
              <a:ext uri="{FF2B5EF4-FFF2-40B4-BE49-F238E27FC236}">
                <a16:creationId xmlns:a16="http://schemas.microsoft.com/office/drawing/2014/main" id="{DDB8503B-E39D-4EAF-80F1-B434E100757D}"/>
              </a:ext>
            </a:extLst>
          </p:cNvPr>
          <p:cNvSpPr/>
          <p:nvPr/>
        </p:nvSpPr>
        <p:spPr>
          <a:xfrm>
            <a:off x="552000" y="4941000"/>
            <a:ext cx="864000" cy="40594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Format</a:t>
            </a:r>
          </a:p>
        </p:txBody>
      </p:sp>
      <p:sp>
        <p:nvSpPr>
          <p:cNvPr id="29" name="Rechteck 51">
            <a:extLst>
              <a:ext uri="{FF2B5EF4-FFF2-40B4-BE49-F238E27FC236}">
                <a16:creationId xmlns:a16="http://schemas.microsoft.com/office/drawing/2014/main" id="{DAE5957E-556F-49DD-BEFD-710A79F35AEB}"/>
              </a:ext>
            </a:extLst>
          </p:cNvPr>
          <p:cNvSpPr/>
          <p:nvPr/>
        </p:nvSpPr>
        <p:spPr>
          <a:xfrm>
            <a:off x="552000" y="6021000"/>
            <a:ext cx="864000" cy="384569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Export</a:t>
            </a: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75051945-687F-45B1-9427-79F6DB9B99B1}"/>
              </a:ext>
            </a:extLst>
          </p:cNvPr>
          <p:cNvSpPr/>
          <p:nvPr/>
        </p:nvSpPr>
        <p:spPr>
          <a:xfrm>
            <a:off x="336000" y="1701000"/>
            <a:ext cx="216000" cy="216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pPr algn="r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1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75600CD9-CDD7-4C9E-A260-578748846240}"/>
              </a:ext>
            </a:extLst>
          </p:cNvPr>
          <p:cNvSpPr/>
          <p:nvPr/>
        </p:nvSpPr>
        <p:spPr>
          <a:xfrm>
            <a:off x="336000" y="2421000"/>
            <a:ext cx="216000" cy="216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pPr algn="r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2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7DE1D42F-482A-4C0C-A056-8FA46399250C}"/>
              </a:ext>
            </a:extLst>
          </p:cNvPr>
          <p:cNvSpPr/>
          <p:nvPr/>
        </p:nvSpPr>
        <p:spPr>
          <a:xfrm>
            <a:off x="336000" y="3141000"/>
            <a:ext cx="216000" cy="216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pPr algn="r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3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B94CDA95-840B-43D4-AC1E-89D48AA55F69}"/>
              </a:ext>
            </a:extLst>
          </p:cNvPr>
          <p:cNvSpPr/>
          <p:nvPr/>
        </p:nvSpPr>
        <p:spPr>
          <a:xfrm>
            <a:off x="336000" y="4293000"/>
            <a:ext cx="216000" cy="216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pPr algn="r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5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8EBCA24F-2679-4BBE-8DB2-CB1E61C8494D}"/>
              </a:ext>
            </a:extLst>
          </p:cNvPr>
          <p:cNvSpPr/>
          <p:nvPr/>
        </p:nvSpPr>
        <p:spPr>
          <a:xfrm>
            <a:off x="336000" y="4941000"/>
            <a:ext cx="216000" cy="216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pPr algn="r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7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5870396C-0FCE-4CC5-90F4-36BA13EB6D09}"/>
              </a:ext>
            </a:extLst>
          </p:cNvPr>
          <p:cNvSpPr/>
          <p:nvPr/>
        </p:nvSpPr>
        <p:spPr>
          <a:xfrm>
            <a:off x="336000" y="6021000"/>
            <a:ext cx="216000" cy="216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pPr algn="r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8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7EA59FD8-63F4-4427-939B-2833778ECEFB}"/>
              </a:ext>
            </a:extLst>
          </p:cNvPr>
          <p:cNvSpPr txBox="1"/>
          <p:nvPr/>
        </p:nvSpPr>
        <p:spPr>
          <a:xfrm>
            <a:off x="1632000" y="1701056"/>
            <a:ext cx="9647999" cy="4823944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( Style Library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 download overwrite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"</a:t>
            </a:r>
            <a:r>
              <a:rPr lang="en-US" sz="1000" b="1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https://en.wikipedia.org/wiki/List_of_presidents_of_the_United_States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", </a:t>
            </a:r>
            <a:r>
              <a:rPr lang="en-US" sz="10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presidents.html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load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	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0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presidents.html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HTML, 'id="Presidents"'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1000" b="1" dirty="0">
              <a:solidFill>
                <a:schemeClr val="bg1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1000" b="1" dirty="0">
              <a:solidFill>
                <a:schemeClr val="bg1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Strip all footnote references and new lines in the fields, and the last table row with footnotes inside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delete rows	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length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presidents ) -1 ); </a:t>
            </a:r>
            <a:r>
              <a:rPr lang="en-US" sz="1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-1 = Last Row (negative indexing)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process all cells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	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[.] = </a:t>
            </a: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replace all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literal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([.]), { '[?]', new line, '- '}, {'','','-' } )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Remove the blank column originally containing portraits and put president name into all rows</a:t>
            </a:r>
            <a:endParaRPr lang="en-US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delete columns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{Portrait, Party }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rename column headers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{"Presidency (1)", "Party (1)"}, {Period, Party}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fill vertically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President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consolidate	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President, { Election, Vice President }, append, ", "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1000" b="1" dirty="0">
              <a:solidFill>
                <a:schemeClr val="bg1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Define party colors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initialize 			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party colors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{{ Party Name, Colors },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{{ Party Name,		Colors }, { Democratic,   azur    }, { Republican, imperial red },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 { Federalist,  	coral  }, { Whig,         yellow  }, { "Democratic-Republican", excel light green },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 { National Union, ocre   }, { Unaffiliated, gray 15 }  }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Add some colors and styles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process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	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table style cells( presidents, Party, row(), single, 								                   fill color, [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party colors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Party Name, [Party], Colors ] )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style columns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{ "Presidency (1)", "President", "Vice President" }, sheet, column width, 30 );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style columns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{ Party, Election }, sheet, column width, 20, horizontal align, middle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style rows  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0, table, boldface, true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style table  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sheet, wrap text, true, autofilter, 0, freeze rows, 1 );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10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save excel file		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All U.S. Presidents, </a:t>
            </a:r>
            <a:r>
              <a:rPr lang="en-US" sz="10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presidents.xlsx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);</a:t>
            </a:r>
          </a:p>
        </p:txBody>
      </p:sp>
      <p:sp>
        <p:nvSpPr>
          <p:cNvPr id="24" name="Titel 1">
            <a:extLst>
              <a:ext uri="{FF2B5EF4-FFF2-40B4-BE49-F238E27FC236}">
                <a16:creationId xmlns:a16="http://schemas.microsoft.com/office/drawing/2014/main" id="{1ECED126-0CB4-9143-B5A3-B024619D4638}"/>
              </a:ext>
            </a:extLst>
          </p:cNvPr>
          <p:cNvSpPr txBox="1">
            <a:spLocks/>
          </p:cNvSpPr>
          <p:nvPr/>
        </p:nvSpPr>
        <p:spPr>
          <a:xfrm>
            <a:off x="467637" y="117000"/>
            <a:ext cx="11232000" cy="717944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CA" sz="2000" kern="1200" cap="none" baseline="0" noProof="0">
                <a:solidFill>
                  <a:srgbClr val="8996A0"/>
                </a:solidFill>
                <a:latin typeface="Arial Black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B4P Example #3</a:t>
            </a:r>
            <a:br>
              <a:rPr lang="en-US" dirty="0">
                <a:solidFill>
                  <a:srgbClr val="2850A0"/>
                </a:solidFill>
              </a:rPr>
            </a:br>
            <a:r>
              <a:rPr lang="en-US" dirty="0">
                <a:solidFill>
                  <a:srgbClr val="3264C8"/>
                </a:solidFill>
              </a:rPr>
              <a:t>Analyzing all Presidents in Wikipedia</a:t>
            </a:r>
            <a:endParaRPr lang="de-CH" dirty="0">
              <a:solidFill>
                <a:srgbClr val="3264C8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CBAC324-D9D9-7D4C-8FA5-2E2922652BD5}"/>
              </a:ext>
            </a:extLst>
          </p:cNvPr>
          <p:cNvSpPr/>
          <p:nvPr/>
        </p:nvSpPr>
        <p:spPr>
          <a:xfrm>
            <a:off x="1606167" y="1135404"/>
            <a:ext cx="945782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Solution:  9 Statements         </a:t>
            </a:r>
            <a:r>
              <a:rPr lang="en-US" b="1" i="1" dirty="0">
                <a:solidFill>
                  <a:schemeClr val="bg1">
                    <a:lumMod val="75000"/>
                  </a:schemeClr>
                </a:solidFill>
              </a:rPr>
              <a:t>(Optional formatting: 7 Statements)</a:t>
            </a:r>
          </a:p>
        </p:txBody>
      </p:sp>
    </p:spTree>
    <p:extLst>
      <p:ext uri="{BB962C8B-B14F-4D97-AF65-F5344CB8AC3E}">
        <p14:creationId xmlns:p14="http://schemas.microsoft.com/office/powerpoint/2010/main" val="40773657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020307-4A54-4D2E-818C-60C31ABF9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000" y="1845000"/>
            <a:ext cx="11232000" cy="2664000"/>
          </a:xfrm>
        </p:spPr>
        <p:txBody>
          <a:bodyPr/>
          <a:lstStyle/>
          <a:p>
            <a:pPr algn="ctr"/>
            <a:r>
              <a:rPr lang="de-CH" sz="5400" dirty="0">
                <a:solidFill>
                  <a:srgbClr val="3264C8"/>
                </a:solidFill>
              </a:rPr>
              <a:t>B4P </a:t>
            </a:r>
            <a:br>
              <a:rPr lang="de-CH" sz="5400" dirty="0">
                <a:solidFill>
                  <a:srgbClr val="3264C8"/>
                </a:solidFill>
              </a:rPr>
            </a:br>
            <a:r>
              <a:rPr lang="de-CH" sz="5400" dirty="0">
                <a:solidFill>
                  <a:srgbClr val="3264C8"/>
                </a:solidFill>
              </a:rPr>
              <a:t>Real-World </a:t>
            </a:r>
            <a:br>
              <a:rPr lang="de-CH" sz="5400" dirty="0">
                <a:solidFill>
                  <a:srgbClr val="3264C8"/>
                </a:solidFill>
              </a:rPr>
            </a:br>
            <a:r>
              <a:rPr lang="de-CH" sz="5400" dirty="0">
                <a:solidFill>
                  <a:srgbClr val="3264C8"/>
                </a:solidFill>
              </a:rPr>
              <a:t>Use Cases</a:t>
            </a:r>
          </a:p>
        </p:txBody>
      </p:sp>
    </p:spTree>
    <p:extLst>
      <p:ext uri="{BB962C8B-B14F-4D97-AF65-F5344CB8AC3E}">
        <p14:creationId xmlns:p14="http://schemas.microsoft.com/office/powerpoint/2010/main" val="13657432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FCBFAD1-2C09-514D-89A1-7206629F8074}"/>
              </a:ext>
            </a:extLst>
          </p:cNvPr>
          <p:cNvSpPr/>
          <p:nvPr/>
        </p:nvSpPr>
        <p:spPr>
          <a:xfrm>
            <a:off x="3720000" y="1048544"/>
            <a:ext cx="1872000" cy="5764456"/>
          </a:xfrm>
          <a:prstGeom prst="roundRect">
            <a:avLst>
              <a:gd name="adj" fmla="val 4847"/>
            </a:avLst>
          </a:prstGeom>
          <a:solidFill>
            <a:srgbClr val="2850A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 	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F3CD46D-F37E-4BFA-948D-3177BE247A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117000"/>
            <a:ext cx="11232000" cy="717944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B4P Real-world Use Case #1</a:t>
            </a:r>
            <a:br>
              <a:rPr lang="en-US" dirty="0"/>
            </a:br>
            <a:r>
              <a:rPr lang="en-US" dirty="0">
                <a:solidFill>
                  <a:srgbClr val="3264C8"/>
                </a:solidFill>
              </a:rPr>
              <a:t>Integrate corporate data from 20 branch offices worldwide</a:t>
            </a:r>
            <a:endParaRPr lang="de-CH" dirty="0">
              <a:solidFill>
                <a:srgbClr val="3264C8"/>
              </a:solidFill>
            </a:endParaRPr>
          </a:p>
        </p:txBody>
      </p:sp>
      <p:sp>
        <p:nvSpPr>
          <p:cNvPr id="10" name="Flussdiagramm: Dokument 9">
            <a:extLst>
              <a:ext uri="{FF2B5EF4-FFF2-40B4-BE49-F238E27FC236}">
                <a16:creationId xmlns:a16="http://schemas.microsoft.com/office/drawing/2014/main" id="{898CC31C-A0A8-4A2F-85E1-FC17EE9FF5B3}"/>
              </a:ext>
            </a:extLst>
          </p:cNvPr>
          <p:cNvSpPr/>
          <p:nvPr/>
        </p:nvSpPr>
        <p:spPr>
          <a:xfrm>
            <a:off x="6527840" y="5301240"/>
            <a:ext cx="1584176" cy="575832"/>
          </a:xfrm>
          <a:prstGeom prst="flowChartDocumen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Supplier Data</a:t>
            </a:r>
          </a:p>
        </p:txBody>
      </p: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5D2A9DCC-9598-4E51-8365-2FC842E1A743}"/>
              </a:ext>
            </a:extLst>
          </p:cNvPr>
          <p:cNvCxnSpPr>
            <a:cxnSpLocks/>
          </p:cNvCxnSpPr>
          <p:nvPr/>
        </p:nvCxnSpPr>
        <p:spPr>
          <a:xfrm>
            <a:off x="2063552" y="2061000"/>
            <a:ext cx="1800200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lussdiagramm: Dokument 10">
            <a:extLst>
              <a:ext uri="{FF2B5EF4-FFF2-40B4-BE49-F238E27FC236}">
                <a16:creationId xmlns:a16="http://schemas.microsoft.com/office/drawing/2014/main" id="{3E74E0C9-C9D1-4AB5-9DB6-AC7FC026CDC9}"/>
              </a:ext>
            </a:extLst>
          </p:cNvPr>
          <p:cNvSpPr/>
          <p:nvPr/>
        </p:nvSpPr>
        <p:spPr>
          <a:xfrm>
            <a:off x="479376" y="1899291"/>
            <a:ext cx="1584176" cy="499085"/>
          </a:xfrm>
          <a:prstGeom prst="flowChartDocumen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Region 1</a:t>
            </a:r>
          </a:p>
          <a:p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Europe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" name="Zylinder 12">
            <a:extLst>
              <a:ext uri="{FF2B5EF4-FFF2-40B4-BE49-F238E27FC236}">
                <a16:creationId xmlns:a16="http://schemas.microsoft.com/office/drawing/2014/main" id="{F5669DBB-FCC0-4586-8333-81DCE7ED34B3}"/>
              </a:ext>
            </a:extLst>
          </p:cNvPr>
          <p:cNvSpPr/>
          <p:nvPr/>
        </p:nvSpPr>
        <p:spPr>
          <a:xfrm>
            <a:off x="1487488" y="1966560"/>
            <a:ext cx="432048" cy="288032"/>
          </a:xfrm>
          <a:prstGeom prst="can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54000" rIns="36000" bIns="72000" rtlCol="0" anchor="t"/>
          <a:lstStyle/>
          <a:p>
            <a:pPr algn="l"/>
            <a:endParaRPr lang="de-CH" dirty="0"/>
          </a:p>
        </p:txBody>
      </p:sp>
      <p:sp>
        <p:nvSpPr>
          <p:cNvPr id="14" name="Flussdiagramm: Dokument 13">
            <a:extLst>
              <a:ext uri="{FF2B5EF4-FFF2-40B4-BE49-F238E27FC236}">
                <a16:creationId xmlns:a16="http://schemas.microsoft.com/office/drawing/2014/main" id="{631A8D80-6B00-460E-9DD0-7B1781D9AB21}"/>
              </a:ext>
            </a:extLst>
          </p:cNvPr>
          <p:cNvSpPr/>
          <p:nvPr/>
        </p:nvSpPr>
        <p:spPr>
          <a:xfrm>
            <a:off x="479376" y="2550764"/>
            <a:ext cx="1584176" cy="503824"/>
          </a:xfrm>
          <a:prstGeom prst="flowChartDocumen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Region 2</a:t>
            </a:r>
          </a:p>
          <a:p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Europe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1F774F3F-030D-4853-8626-80D8F087B417}"/>
              </a:ext>
            </a:extLst>
          </p:cNvPr>
          <p:cNvCxnSpPr>
            <a:cxnSpLocks/>
          </p:cNvCxnSpPr>
          <p:nvPr/>
        </p:nvCxnSpPr>
        <p:spPr>
          <a:xfrm flipV="1">
            <a:off x="2063552" y="2087118"/>
            <a:ext cx="1727568" cy="621883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lussdiagramm: Dokument 16">
            <a:extLst>
              <a:ext uri="{FF2B5EF4-FFF2-40B4-BE49-F238E27FC236}">
                <a16:creationId xmlns:a16="http://schemas.microsoft.com/office/drawing/2014/main" id="{D89F30B1-B943-4E6D-AB42-E9098EBF7F5C}"/>
              </a:ext>
            </a:extLst>
          </p:cNvPr>
          <p:cNvSpPr/>
          <p:nvPr/>
        </p:nvSpPr>
        <p:spPr>
          <a:xfrm>
            <a:off x="479376" y="3206976"/>
            <a:ext cx="1584176" cy="499257"/>
          </a:xfrm>
          <a:prstGeom prst="flowChartDocumen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Region 3</a:t>
            </a:r>
          </a:p>
          <a:p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 America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8" name="Zylinder 17">
            <a:extLst>
              <a:ext uri="{FF2B5EF4-FFF2-40B4-BE49-F238E27FC236}">
                <a16:creationId xmlns:a16="http://schemas.microsoft.com/office/drawing/2014/main" id="{1032636B-1340-43C5-AB9D-29FACE6B20AC}"/>
              </a:ext>
            </a:extLst>
          </p:cNvPr>
          <p:cNvSpPr/>
          <p:nvPr/>
        </p:nvSpPr>
        <p:spPr>
          <a:xfrm>
            <a:off x="1487488" y="3278984"/>
            <a:ext cx="432048" cy="288032"/>
          </a:xfrm>
          <a:prstGeom prst="can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54000" rIns="36000" bIns="72000" rtlCol="0" anchor="t"/>
          <a:lstStyle/>
          <a:p>
            <a:pPr algn="l"/>
            <a:endParaRPr lang="de-CH" dirty="0"/>
          </a:p>
        </p:txBody>
      </p: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E8F1941E-1ABD-42C0-B585-DCBB9A305D71}"/>
              </a:ext>
            </a:extLst>
          </p:cNvPr>
          <p:cNvCxnSpPr>
            <a:cxnSpLocks/>
          </p:cNvCxnSpPr>
          <p:nvPr/>
        </p:nvCxnSpPr>
        <p:spPr>
          <a:xfrm flipV="1">
            <a:off x="2063552" y="2097036"/>
            <a:ext cx="1728448" cy="126014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lussdiagramm: Dokument 19">
            <a:extLst>
              <a:ext uri="{FF2B5EF4-FFF2-40B4-BE49-F238E27FC236}">
                <a16:creationId xmlns:a16="http://schemas.microsoft.com/office/drawing/2014/main" id="{F53A8625-7D68-43D6-B6E3-70C4D6A232E7}"/>
              </a:ext>
            </a:extLst>
          </p:cNvPr>
          <p:cNvSpPr/>
          <p:nvPr/>
        </p:nvSpPr>
        <p:spPr>
          <a:xfrm>
            <a:off x="479376" y="3858621"/>
            <a:ext cx="1584176" cy="499254"/>
          </a:xfrm>
          <a:prstGeom prst="flowChartDocumen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Region 4</a:t>
            </a:r>
          </a:p>
          <a:p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 America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BCAAC59D-DDA2-484A-BF90-5E28F97C9FE9}"/>
              </a:ext>
            </a:extLst>
          </p:cNvPr>
          <p:cNvCxnSpPr>
            <a:cxnSpLocks/>
          </p:cNvCxnSpPr>
          <p:nvPr/>
        </p:nvCxnSpPr>
        <p:spPr>
          <a:xfrm flipV="1">
            <a:off x="2063552" y="2097036"/>
            <a:ext cx="1727568" cy="1907964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9070148C-18EC-4F05-AF10-EBE9CC878610}"/>
              </a:ext>
            </a:extLst>
          </p:cNvPr>
          <p:cNvCxnSpPr>
            <a:cxnSpLocks/>
            <a:stCxn id="23" idx="3"/>
          </p:cNvCxnSpPr>
          <p:nvPr/>
        </p:nvCxnSpPr>
        <p:spPr>
          <a:xfrm flipV="1">
            <a:off x="2063552" y="2087119"/>
            <a:ext cx="1727568" cy="3175508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Flussdiagramm: Dokument 22">
            <a:extLst>
              <a:ext uri="{FF2B5EF4-FFF2-40B4-BE49-F238E27FC236}">
                <a16:creationId xmlns:a16="http://schemas.microsoft.com/office/drawing/2014/main" id="{4D739AD4-0F89-4800-BF64-88D2B32C52FB}"/>
              </a:ext>
            </a:extLst>
          </p:cNvPr>
          <p:cNvSpPr/>
          <p:nvPr/>
        </p:nvSpPr>
        <p:spPr>
          <a:xfrm>
            <a:off x="479376" y="5013000"/>
            <a:ext cx="1584176" cy="499253"/>
          </a:xfrm>
          <a:prstGeom prst="flowChartDocumen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Region 19</a:t>
            </a:r>
          </a:p>
          <a:p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Asia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5" name="Flussdiagramm: Zentralspeicher 24">
            <a:extLst>
              <a:ext uri="{FF2B5EF4-FFF2-40B4-BE49-F238E27FC236}">
                <a16:creationId xmlns:a16="http://schemas.microsoft.com/office/drawing/2014/main" id="{51E6D261-D2BA-469D-B023-F7FE226E57E9}"/>
              </a:ext>
            </a:extLst>
          </p:cNvPr>
          <p:cNvSpPr/>
          <p:nvPr/>
        </p:nvSpPr>
        <p:spPr>
          <a:xfrm>
            <a:off x="1487488" y="5084928"/>
            <a:ext cx="432048" cy="288112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100" dirty="0">
                <a:solidFill>
                  <a:schemeClr val="tx1"/>
                </a:solidFill>
              </a:rPr>
              <a:t>Excel</a:t>
            </a:r>
          </a:p>
        </p:txBody>
      </p: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60830896-9BAB-462F-B19C-FBE644F6A593}"/>
              </a:ext>
            </a:extLst>
          </p:cNvPr>
          <p:cNvCxnSpPr>
            <a:cxnSpLocks/>
            <a:stCxn id="26" idx="3"/>
          </p:cNvCxnSpPr>
          <p:nvPr/>
        </p:nvCxnSpPr>
        <p:spPr>
          <a:xfrm flipV="1">
            <a:off x="2063552" y="2110577"/>
            <a:ext cx="1727568" cy="380369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hteck 28">
            <a:extLst>
              <a:ext uri="{FF2B5EF4-FFF2-40B4-BE49-F238E27FC236}">
                <a16:creationId xmlns:a16="http://schemas.microsoft.com/office/drawing/2014/main" id="{BBB4DA38-7F78-492F-9C77-8AD2315A892C}"/>
              </a:ext>
            </a:extLst>
          </p:cNvPr>
          <p:cNvSpPr/>
          <p:nvPr/>
        </p:nvSpPr>
        <p:spPr>
          <a:xfrm>
            <a:off x="3863752" y="1773000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Data</a:t>
            </a:r>
          </a:p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Collection</a:t>
            </a:r>
          </a:p>
        </p:txBody>
      </p:sp>
      <p:grpSp>
        <p:nvGrpSpPr>
          <p:cNvPr id="31" name="Gruppieren 30">
            <a:extLst>
              <a:ext uri="{FF2B5EF4-FFF2-40B4-BE49-F238E27FC236}">
                <a16:creationId xmlns:a16="http://schemas.microsoft.com/office/drawing/2014/main" id="{2872477B-88E6-4E76-B449-54A321C382F6}"/>
              </a:ext>
            </a:extLst>
          </p:cNvPr>
          <p:cNvGrpSpPr/>
          <p:nvPr/>
        </p:nvGrpSpPr>
        <p:grpSpPr>
          <a:xfrm>
            <a:off x="4979876" y="1845008"/>
            <a:ext cx="360040" cy="360040"/>
            <a:chOff x="5627948" y="1484784"/>
            <a:chExt cx="360040" cy="360040"/>
          </a:xfrm>
        </p:grpSpPr>
        <p:sp>
          <p:nvSpPr>
            <p:cNvPr id="32" name="Rechteck 31">
              <a:extLst>
                <a:ext uri="{FF2B5EF4-FFF2-40B4-BE49-F238E27FC236}">
                  <a16:creationId xmlns:a16="http://schemas.microsoft.com/office/drawing/2014/main" id="{2FE28288-7B11-4C8B-A00F-0DA1EBA7315D}"/>
                </a:ext>
              </a:extLst>
            </p:cNvPr>
            <p:cNvSpPr/>
            <p:nvPr/>
          </p:nvSpPr>
          <p:spPr>
            <a:xfrm>
              <a:off x="5735960" y="1592796"/>
              <a:ext cx="144016" cy="144016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54000" rIns="36000" bIns="72000" rtlCol="0" anchor="t"/>
            <a:lstStyle/>
            <a:p>
              <a:pPr algn="l"/>
              <a:endParaRPr lang="de-CH" dirty="0"/>
            </a:p>
          </p:txBody>
        </p:sp>
        <p:cxnSp>
          <p:nvCxnSpPr>
            <p:cNvPr id="33" name="Gerade Verbindung mit Pfeil 32">
              <a:extLst>
                <a:ext uri="{FF2B5EF4-FFF2-40B4-BE49-F238E27FC236}">
                  <a16:creationId xmlns:a16="http://schemas.microsoft.com/office/drawing/2014/main" id="{699F7CBF-D6B7-4E04-9BD5-B8C4C14F32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07968" y="1700808"/>
              <a:ext cx="0" cy="14401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Gerade Verbindung mit Pfeil 33">
              <a:extLst>
                <a:ext uri="{FF2B5EF4-FFF2-40B4-BE49-F238E27FC236}">
                  <a16:creationId xmlns:a16="http://schemas.microsoft.com/office/drawing/2014/main" id="{83CDA7E1-7A9A-461E-AEC6-44F774E019ED}"/>
                </a:ext>
              </a:extLst>
            </p:cNvPr>
            <p:cNvCxnSpPr>
              <a:cxnSpLocks/>
            </p:cNvCxnSpPr>
            <p:nvPr/>
          </p:nvCxnSpPr>
          <p:spPr>
            <a:xfrm>
              <a:off x="5627948" y="1664804"/>
              <a:ext cx="14401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mit Pfeil 34">
              <a:extLst>
                <a:ext uri="{FF2B5EF4-FFF2-40B4-BE49-F238E27FC236}">
                  <a16:creationId xmlns:a16="http://schemas.microsoft.com/office/drawing/2014/main" id="{7EDBB170-69EA-4233-A153-54E58F087C8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07968" y="1484784"/>
              <a:ext cx="0" cy="14401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Gerade Verbindung mit Pfeil 35">
              <a:extLst>
                <a:ext uri="{FF2B5EF4-FFF2-40B4-BE49-F238E27FC236}">
                  <a16:creationId xmlns:a16="http://schemas.microsoft.com/office/drawing/2014/main" id="{AEB77E9D-ECC2-48C1-828E-0CA9EBA6027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843972" y="1664804"/>
              <a:ext cx="14401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Rechteck 36">
            <a:extLst>
              <a:ext uri="{FF2B5EF4-FFF2-40B4-BE49-F238E27FC236}">
                <a16:creationId xmlns:a16="http://schemas.microsoft.com/office/drawing/2014/main" id="{E343985A-64A5-4B66-A313-421521091AF3}"/>
              </a:ext>
            </a:extLst>
          </p:cNvPr>
          <p:cNvSpPr/>
          <p:nvPr/>
        </p:nvSpPr>
        <p:spPr>
          <a:xfrm>
            <a:off x="3864016" y="2493240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Data Pre-</a:t>
            </a:r>
          </a:p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Cleanup</a:t>
            </a:r>
          </a:p>
        </p:txBody>
      </p:sp>
      <p:grpSp>
        <p:nvGrpSpPr>
          <p:cNvPr id="38" name="Gruppieren 37">
            <a:extLst>
              <a:ext uri="{FF2B5EF4-FFF2-40B4-BE49-F238E27FC236}">
                <a16:creationId xmlns:a16="http://schemas.microsoft.com/office/drawing/2014/main" id="{6158B65A-96DC-427B-A90F-067845B06575}"/>
              </a:ext>
            </a:extLst>
          </p:cNvPr>
          <p:cNvGrpSpPr/>
          <p:nvPr/>
        </p:nvGrpSpPr>
        <p:grpSpPr>
          <a:xfrm>
            <a:off x="4944016" y="2565240"/>
            <a:ext cx="360040" cy="368012"/>
            <a:chOff x="3791744" y="3420988"/>
            <a:chExt cx="360040" cy="368012"/>
          </a:xfrm>
        </p:grpSpPr>
        <p:sp>
          <p:nvSpPr>
            <p:cNvPr id="39" name="Rechteck: gefaltete Ecke 38">
              <a:extLst>
                <a:ext uri="{FF2B5EF4-FFF2-40B4-BE49-F238E27FC236}">
                  <a16:creationId xmlns:a16="http://schemas.microsoft.com/office/drawing/2014/main" id="{9BBA1556-CC60-4E4D-9478-DA152C4F1FEA}"/>
                </a:ext>
              </a:extLst>
            </p:cNvPr>
            <p:cNvSpPr/>
            <p:nvPr/>
          </p:nvSpPr>
          <p:spPr>
            <a:xfrm>
              <a:off x="3935784" y="3429000"/>
              <a:ext cx="216000" cy="360000"/>
            </a:xfrm>
            <a:prstGeom prst="foldedCorner">
              <a:avLst>
                <a:gd name="adj" fmla="val 34306"/>
              </a:avLst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pic>
          <p:nvPicPr>
            <p:cNvPr id="40" name="Grafik 39">
              <a:extLst>
                <a:ext uri="{FF2B5EF4-FFF2-40B4-BE49-F238E27FC236}">
                  <a16:creationId xmlns:a16="http://schemas.microsoft.com/office/drawing/2014/main" id="{632C3C44-9CC7-4B17-80F4-66267A3BBF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791744" y="3420988"/>
              <a:ext cx="297806" cy="296044"/>
            </a:xfrm>
            <a:prstGeom prst="rect">
              <a:avLst/>
            </a:prstGeom>
          </p:spPr>
        </p:pic>
      </p:grp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05307E89-E8F8-4905-8EE6-2A4F2891BA66}"/>
              </a:ext>
            </a:extLst>
          </p:cNvPr>
          <p:cNvCxnSpPr>
            <a:cxnSpLocks/>
            <a:stCxn id="29" idx="2"/>
            <a:endCxn id="37" idx="0"/>
          </p:cNvCxnSpPr>
          <p:nvPr/>
        </p:nvCxnSpPr>
        <p:spPr>
          <a:xfrm>
            <a:off x="4655840" y="2277056"/>
            <a:ext cx="264" cy="216184"/>
          </a:xfrm>
          <a:prstGeom prst="straightConnector1">
            <a:avLst/>
          </a:prstGeom>
          <a:ln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6AD59151-8ADA-48D2-BB27-6E42224ECD32}"/>
              </a:ext>
            </a:extLst>
          </p:cNvPr>
          <p:cNvCxnSpPr>
            <a:cxnSpLocks/>
          </p:cNvCxnSpPr>
          <p:nvPr/>
        </p:nvCxnSpPr>
        <p:spPr>
          <a:xfrm>
            <a:off x="4656016" y="2997240"/>
            <a:ext cx="264" cy="216184"/>
          </a:xfrm>
          <a:prstGeom prst="straightConnector1">
            <a:avLst/>
          </a:prstGeom>
          <a:ln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hteck 42">
            <a:extLst>
              <a:ext uri="{FF2B5EF4-FFF2-40B4-BE49-F238E27FC236}">
                <a16:creationId xmlns:a16="http://schemas.microsoft.com/office/drawing/2014/main" id="{F054D5E0-6DD5-431E-9694-99C3D5A40F23}"/>
              </a:ext>
            </a:extLst>
          </p:cNvPr>
          <p:cNvSpPr/>
          <p:nvPr/>
        </p:nvSpPr>
        <p:spPr>
          <a:xfrm>
            <a:off x="3864016" y="3213240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Align</a:t>
            </a:r>
          </a:p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Products</a:t>
            </a:r>
          </a:p>
        </p:txBody>
      </p:sp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id="{E226581B-ABEC-44DB-BE22-98AC45C31F44}"/>
              </a:ext>
            </a:extLst>
          </p:cNvPr>
          <p:cNvCxnSpPr>
            <a:cxnSpLocks/>
          </p:cNvCxnSpPr>
          <p:nvPr/>
        </p:nvCxnSpPr>
        <p:spPr>
          <a:xfrm>
            <a:off x="5448016" y="3501240"/>
            <a:ext cx="1008112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72FDD507-05D4-4513-A981-715091D4C873}"/>
              </a:ext>
            </a:extLst>
          </p:cNvPr>
          <p:cNvCxnSpPr>
            <a:cxnSpLocks/>
          </p:cNvCxnSpPr>
          <p:nvPr/>
        </p:nvCxnSpPr>
        <p:spPr>
          <a:xfrm flipH="1">
            <a:off x="5448016" y="3357240"/>
            <a:ext cx="1008112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Flussdiagramm: Dokument 45">
            <a:extLst>
              <a:ext uri="{FF2B5EF4-FFF2-40B4-BE49-F238E27FC236}">
                <a16:creationId xmlns:a16="http://schemas.microsoft.com/office/drawing/2014/main" id="{6C46311F-D6DD-4B10-9272-781149B527B3}"/>
              </a:ext>
            </a:extLst>
          </p:cNvPr>
          <p:cNvSpPr/>
          <p:nvPr/>
        </p:nvSpPr>
        <p:spPr>
          <a:xfrm>
            <a:off x="6456016" y="3213240"/>
            <a:ext cx="1584176" cy="575832"/>
          </a:xfrm>
          <a:prstGeom prst="flowChartDocumen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Vendor + </a:t>
            </a:r>
            <a:br>
              <a:rPr lang="en-US" sz="1200" b="1" dirty="0">
                <a:solidFill>
                  <a:schemeClr val="tx1"/>
                </a:solidFill>
              </a:rPr>
            </a:br>
            <a:r>
              <a:rPr lang="en-US" sz="1200" b="1" dirty="0">
                <a:solidFill>
                  <a:schemeClr val="tx1"/>
                </a:solidFill>
              </a:rPr>
              <a:t>Product List</a:t>
            </a:r>
          </a:p>
        </p:txBody>
      </p:sp>
      <p:grpSp>
        <p:nvGrpSpPr>
          <p:cNvPr id="47" name="Gruppieren 46">
            <a:extLst>
              <a:ext uri="{FF2B5EF4-FFF2-40B4-BE49-F238E27FC236}">
                <a16:creationId xmlns:a16="http://schemas.microsoft.com/office/drawing/2014/main" id="{79A9A996-2574-4CF1-AA91-F7C754719E15}"/>
              </a:ext>
            </a:extLst>
          </p:cNvPr>
          <p:cNvGrpSpPr/>
          <p:nvPr/>
        </p:nvGrpSpPr>
        <p:grpSpPr>
          <a:xfrm>
            <a:off x="8112225" y="3285241"/>
            <a:ext cx="287968" cy="252011"/>
            <a:chOff x="6758156" y="1908017"/>
            <a:chExt cx="410623" cy="332683"/>
          </a:xfrm>
        </p:grpSpPr>
        <p:sp>
          <p:nvSpPr>
            <p:cNvPr id="48" name="Freihandform: Form 47">
              <a:extLst>
                <a:ext uri="{FF2B5EF4-FFF2-40B4-BE49-F238E27FC236}">
                  <a16:creationId xmlns:a16="http://schemas.microsoft.com/office/drawing/2014/main" id="{C4F2887C-92DE-4F60-A223-443F49AB8BCA}"/>
                </a:ext>
              </a:extLst>
            </p:cNvPr>
            <p:cNvSpPr/>
            <p:nvPr/>
          </p:nvSpPr>
          <p:spPr>
            <a:xfrm rot="9419865">
              <a:off x="6816080" y="2096852"/>
              <a:ext cx="352699" cy="143848"/>
            </a:xfrm>
            <a:custGeom>
              <a:avLst/>
              <a:gdLst>
                <a:gd name="connsiteX0" fmla="*/ 176355 w 352711"/>
                <a:gd name="connsiteY0" fmla="*/ 0 h 143848"/>
                <a:gd name="connsiteX1" fmla="*/ 352698 w 352711"/>
                <a:gd name="connsiteY1" fmla="*/ 143724 h 143848"/>
                <a:gd name="connsiteX2" fmla="*/ 352711 w 352711"/>
                <a:gd name="connsiteY2" fmla="*/ 143848 h 143848"/>
                <a:gd name="connsiteX3" fmla="*/ 0 w 352711"/>
                <a:gd name="connsiteY3" fmla="*/ 143848 h 143848"/>
                <a:gd name="connsiteX4" fmla="*/ 12 w 352711"/>
                <a:gd name="connsiteY4" fmla="*/ 143724 h 143848"/>
                <a:gd name="connsiteX5" fmla="*/ 176355 w 352711"/>
                <a:gd name="connsiteY5" fmla="*/ 0 h 143848"/>
                <a:gd name="connsiteX0" fmla="*/ 12 w 352711"/>
                <a:gd name="connsiteY0" fmla="*/ 143724 h 235164"/>
                <a:gd name="connsiteX1" fmla="*/ 176355 w 352711"/>
                <a:gd name="connsiteY1" fmla="*/ 0 h 235164"/>
                <a:gd name="connsiteX2" fmla="*/ 352698 w 352711"/>
                <a:gd name="connsiteY2" fmla="*/ 143724 h 235164"/>
                <a:gd name="connsiteX3" fmla="*/ 352711 w 352711"/>
                <a:gd name="connsiteY3" fmla="*/ 143848 h 235164"/>
                <a:gd name="connsiteX4" fmla="*/ 0 w 352711"/>
                <a:gd name="connsiteY4" fmla="*/ 143848 h 235164"/>
                <a:gd name="connsiteX5" fmla="*/ 91452 w 352711"/>
                <a:gd name="connsiteY5" fmla="*/ 235164 h 235164"/>
                <a:gd name="connsiteX0" fmla="*/ 0 w 352699"/>
                <a:gd name="connsiteY0" fmla="*/ 143724 h 235164"/>
                <a:gd name="connsiteX1" fmla="*/ 176343 w 352699"/>
                <a:gd name="connsiteY1" fmla="*/ 0 h 235164"/>
                <a:gd name="connsiteX2" fmla="*/ 352686 w 352699"/>
                <a:gd name="connsiteY2" fmla="*/ 143724 h 235164"/>
                <a:gd name="connsiteX3" fmla="*/ 352699 w 352699"/>
                <a:gd name="connsiteY3" fmla="*/ 143848 h 235164"/>
                <a:gd name="connsiteX4" fmla="*/ 117463 w 352699"/>
                <a:gd name="connsiteY4" fmla="*/ 194648 h 235164"/>
                <a:gd name="connsiteX5" fmla="*/ 91440 w 352699"/>
                <a:gd name="connsiteY5" fmla="*/ 235164 h 235164"/>
                <a:gd name="connsiteX0" fmla="*/ 0 w 352699"/>
                <a:gd name="connsiteY0" fmla="*/ 143724 h 194648"/>
                <a:gd name="connsiteX1" fmla="*/ 176343 w 352699"/>
                <a:gd name="connsiteY1" fmla="*/ 0 h 194648"/>
                <a:gd name="connsiteX2" fmla="*/ 352686 w 352699"/>
                <a:gd name="connsiteY2" fmla="*/ 143724 h 194648"/>
                <a:gd name="connsiteX3" fmla="*/ 352699 w 352699"/>
                <a:gd name="connsiteY3" fmla="*/ 143848 h 194648"/>
                <a:gd name="connsiteX4" fmla="*/ 117463 w 352699"/>
                <a:gd name="connsiteY4" fmla="*/ 194648 h 194648"/>
                <a:gd name="connsiteX0" fmla="*/ 0 w 352699"/>
                <a:gd name="connsiteY0" fmla="*/ 143724 h 143848"/>
                <a:gd name="connsiteX1" fmla="*/ 176343 w 352699"/>
                <a:gd name="connsiteY1" fmla="*/ 0 h 143848"/>
                <a:gd name="connsiteX2" fmla="*/ 352686 w 352699"/>
                <a:gd name="connsiteY2" fmla="*/ 143724 h 143848"/>
                <a:gd name="connsiteX3" fmla="*/ 352699 w 352699"/>
                <a:gd name="connsiteY3" fmla="*/ 143848 h 143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2699" h="143848">
                  <a:moveTo>
                    <a:pt x="0" y="143724"/>
                  </a:moveTo>
                  <a:cubicBezTo>
                    <a:pt x="16785" y="61701"/>
                    <a:pt x="89359" y="0"/>
                    <a:pt x="176343" y="0"/>
                  </a:cubicBezTo>
                  <a:cubicBezTo>
                    <a:pt x="263328" y="0"/>
                    <a:pt x="335902" y="61701"/>
                    <a:pt x="352686" y="143724"/>
                  </a:cubicBezTo>
                  <a:cubicBezTo>
                    <a:pt x="352690" y="143765"/>
                    <a:pt x="352695" y="143807"/>
                    <a:pt x="352699" y="143848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72000" tIns="54000" rIns="36000" bIns="72000" rtlCol="0" anchor="t">
              <a:noAutofit/>
            </a:bodyPr>
            <a:lstStyle/>
            <a:p>
              <a:pPr algn="l"/>
              <a:endParaRPr lang="de-CH" dirty="0"/>
            </a:p>
          </p:txBody>
        </p:sp>
        <p:sp>
          <p:nvSpPr>
            <p:cNvPr id="49" name="Freihandform: Form 48">
              <a:extLst>
                <a:ext uri="{FF2B5EF4-FFF2-40B4-BE49-F238E27FC236}">
                  <a16:creationId xmlns:a16="http://schemas.microsoft.com/office/drawing/2014/main" id="{F9AA266C-A2F2-4256-A916-070B3DE4BC7C}"/>
                </a:ext>
              </a:extLst>
            </p:cNvPr>
            <p:cNvSpPr/>
            <p:nvPr/>
          </p:nvSpPr>
          <p:spPr>
            <a:xfrm rot="20219865">
              <a:off x="6758156" y="1908017"/>
              <a:ext cx="352699" cy="143848"/>
            </a:xfrm>
            <a:custGeom>
              <a:avLst/>
              <a:gdLst>
                <a:gd name="connsiteX0" fmla="*/ 176355 w 352711"/>
                <a:gd name="connsiteY0" fmla="*/ 0 h 143848"/>
                <a:gd name="connsiteX1" fmla="*/ 352698 w 352711"/>
                <a:gd name="connsiteY1" fmla="*/ 143724 h 143848"/>
                <a:gd name="connsiteX2" fmla="*/ 352711 w 352711"/>
                <a:gd name="connsiteY2" fmla="*/ 143848 h 143848"/>
                <a:gd name="connsiteX3" fmla="*/ 0 w 352711"/>
                <a:gd name="connsiteY3" fmla="*/ 143848 h 143848"/>
                <a:gd name="connsiteX4" fmla="*/ 12 w 352711"/>
                <a:gd name="connsiteY4" fmla="*/ 143724 h 143848"/>
                <a:gd name="connsiteX5" fmla="*/ 176355 w 352711"/>
                <a:gd name="connsiteY5" fmla="*/ 0 h 143848"/>
                <a:gd name="connsiteX0" fmla="*/ 12 w 352711"/>
                <a:gd name="connsiteY0" fmla="*/ 143724 h 235164"/>
                <a:gd name="connsiteX1" fmla="*/ 176355 w 352711"/>
                <a:gd name="connsiteY1" fmla="*/ 0 h 235164"/>
                <a:gd name="connsiteX2" fmla="*/ 352698 w 352711"/>
                <a:gd name="connsiteY2" fmla="*/ 143724 h 235164"/>
                <a:gd name="connsiteX3" fmla="*/ 352711 w 352711"/>
                <a:gd name="connsiteY3" fmla="*/ 143848 h 235164"/>
                <a:gd name="connsiteX4" fmla="*/ 0 w 352711"/>
                <a:gd name="connsiteY4" fmla="*/ 143848 h 235164"/>
                <a:gd name="connsiteX5" fmla="*/ 91452 w 352711"/>
                <a:gd name="connsiteY5" fmla="*/ 235164 h 235164"/>
                <a:gd name="connsiteX0" fmla="*/ 0 w 352699"/>
                <a:gd name="connsiteY0" fmla="*/ 143724 h 235164"/>
                <a:gd name="connsiteX1" fmla="*/ 176343 w 352699"/>
                <a:gd name="connsiteY1" fmla="*/ 0 h 235164"/>
                <a:gd name="connsiteX2" fmla="*/ 352686 w 352699"/>
                <a:gd name="connsiteY2" fmla="*/ 143724 h 235164"/>
                <a:gd name="connsiteX3" fmla="*/ 352699 w 352699"/>
                <a:gd name="connsiteY3" fmla="*/ 143848 h 235164"/>
                <a:gd name="connsiteX4" fmla="*/ 117463 w 352699"/>
                <a:gd name="connsiteY4" fmla="*/ 194648 h 235164"/>
                <a:gd name="connsiteX5" fmla="*/ 91440 w 352699"/>
                <a:gd name="connsiteY5" fmla="*/ 235164 h 235164"/>
                <a:gd name="connsiteX0" fmla="*/ 0 w 352699"/>
                <a:gd name="connsiteY0" fmla="*/ 143724 h 194648"/>
                <a:gd name="connsiteX1" fmla="*/ 176343 w 352699"/>
                <a:gd name="connsiteY1" fmla="*/ 0 h 194648"/>
                <a:gd name="connsiteX2" fmla="*/ 352686 w 352699"/>
                <a:gd name="connsiteY2" fmla="*/ 143724 h 194648"/>
                <a:gd name="connsiteX3" fmla="*/ 352699 w 352699"/>
                <a:gd name="connsiteY3" fmla="*/ 143848 h 194648"/>
                <a:gd name="connsiteX4" fmla="*/ 117463 w 352699"/>
                <a:gd name="connsiteY4" fmla="*/ 194648 h 194648"/>
                <a:gd name="connsiteX0" fmla="*/ 0 w 352699"/>
                <a:gd name="connsiteY0" fmla="*/ 143724 h 143848"/>
                <a:gd name="connsiteX1" fmla="*/ 176343 w 352699"/>
                <a:gd name="connsiteY1" fmla="*/ 0 h 143848"/>
                <a:gd name="connsiteX2" fmla="*/ 352686 w 352699"/>
                <a:gd name="connsiteY2" fmla="*/ 143724 h 143848"/>
                <a:gd name="connsiteX3" fmla="*/ 352699 w 352699"/>
                <a:gd name="connsiteY3" fmla="*/ 143848 h 143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2699" h="143848">
                  <a:moveTo>
                    <a:pt x="0" y="143724"/>
                  </a:moveTo>
                  <a:cubicBezTo>
                    <a:pt x="16785" y="61701"/>
                    <a:pt x="89359" y="0"/>
                    <a:pt x="176343" y="0"/>
                  </a:cubicBezTo>
                  <a:cubicBezTo>
                    <a:pt x="263328" y="0"/>
                    <a:pt x="335902" y="61701"/>
                    <a:pt x="352686" y="143724"/>
                  </a:cubicBezTo>
                  <a:cubicBezTo>
                    <a:pt x="352690" y="143765"/>
                    <a:pt x="352695" y="143807"/>
                    <a:pt x="352699" y="143848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72000" tIns="54000" rIns="36000" bIns="72000" rtlCol="0" anchor="t">
              <a:noAutofit/>
            </a:bodyPr>
            <a:lstStyle/>
            <a:p>
              <a:pPr algn="l"/>
              <a:endParaRPr lang="de-CH" dirty="0"/>
            </a:p>
          </p:txBody>
        </p:sp>
      </p:grpSp>
      <p:sp>
        <p:nvSpPr>
          <p:cNvPr id="50" name="Rechteck 49">
            <a:extLst>
              <a:ext uri="{FF2B5EF4-FFF2-40B4-BE49-F238E27FC236}">
                <a16:creationId xmlns:a16="http://schemas.microsoft.com/office/drawing/2014/main" id="{65B63D06-9B93-4AB5-9502-738A691B2F15}"/>
              </a:ext>
            </a:extLst>
          </p:cNvPr>
          <p:cNvSpPr/>
          <p:nvPr/>
        </p:nvSpPr>
        <p:spPr>
          <a:xfrm>
            <a:off x="8688000" y="1845000"/>
            <a:ext cx="34560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rgbClr val="2850A0"/>
                </a:solidFill>
              </a:rPr>
              <a:t>1. Load Data from all Sources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The data from different sites originate from 20 different database exports or manually prepared Excel files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DFEF3714-D1DD-42B4-8A77-517B0D4C6C0D}"/>
              </a:ext>
            </a:extLst>
          </p:cNvPr>
          <p:cNvSpPr/>
          <p:nvPr/>
        </p:nvSpPr>
        <p:spPr>
          <a:xfrm>
            <a:off x="8688000" y="2565000"/>
            <a:ext cx="3456000" cy="474265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rgbClr val="2850A0"/>
                </a:solidFill>
              </a:rPr>
              <a:t>2. Clean-Up and Harmonize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Harmonize data formats to week numbers and years</a:t>
            </a: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667EF292-26A0-4C2A-A6D4-5F4DEF5521E8}"/>
              </a:ext>
            </a:extLst>
          </p:cNvPr>
          <p:cNvSpPr/>
          <p:nvPr/>
        </p:nvSpPr>
        <p:spPr>
          <a:xfrm>
            <a:off x="8688016" y="3212688"/>
            <a:ext cx="34560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rgbClr val="2850A0"/>
                </a:solidFill>
              </a:rPr>
              <a:t>3. Align Product Information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The revolving table manages the products to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include and allow for using harmonized product names.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Orientation is by common product identification number.</a:t>
            </a:r>
          </a:p>
        </p:txBody>
      </p:sp>
      <p:cxnSp>
        <p:nvCxnSpPr>
          <p:cNvPr id="53" name="Gerade Verbindung mit Pfeil 52">
            <a:extLst>
              <a:ext uri="{FF2B5EF4-FFF2-40B4-BE49-F238E27FC236}">
                <a16:creationId xmlns:a16="http://schemas.microsoft.com/office/drawing/2014/main" id="{243BA669-A47F-49D9-A91D-0A196F2AC476}"/>
              </a:ext>
            </a:extLst>
          </p:cNvPr>
          <p:cNvCxnSpPr>
            <a:cxnSpLocks/>
          </p:cNvCxnSpPr>
          <p:nvPr/>
        </p:nvCxnSpPr>
        <p:spPr>
          <a:xfrm>
            <a:off x="4656016" y="3717240"/>
            <a:ext cx="264" cy="216184"/>
          </a:xfrm>
          <a:prstGeom prst="straightConnector1">
            <a:avLst/>
          </a:prstGeom>
          <a:ln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hteck 53">
            <a:extLst>
              <a:ext uri="{FF2B5EF4-FFF2-40B4-BE49-F238E27FC236}">
                <a16:creationId xmlns:a16="http://schemas.microsoft.com/office/drawing/2014/main" id="{94677351-0001-4C18-B58A-C3E570774991}"/>
              </a:ext>
            </a:extLst>
          </p:cNvPr>
          <p:cNvSpPr/>
          <p:nvPr/>
        </p:nvSpPr>
        <p:spPr>
          <a:xfrm>
            <a:off x="3864016" y="3933240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Align</a:t>
            </a:r>
          </a:p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Projects</a:t>
            </a:r>
          </a:p>
        </p:txBody>
      </p:sp>
      <p:cxnSp>
        <p:nvCxnSpPr>
          <p:cNvPr id="55" name="Gerade Verbindung mit Pfeil 54">
            <a:extLst>
              <a:ext uri="{FF2B5EF4-FFF2-40B4-BE49-F238E27FC236}">
                <a16:creationId xmlns:a16="http://schemas.microsoft.com/office/drawing/2014/main" id="{E9EECC7F-D2F0-44A0-8F91-0958AF701229}"/>
              </a:ext>
            </a:extLst>
          </p:cNvPr>
          <p:cNvCxnSpPr>
            <a:cxnSpLocks/>
          </p:cNvCxnSpPr>
          <p:nvPr/>
        </p:nvCxnSpPr>
        <p:spPr>
          <a:xfrm>
            <a:off x="5448016" y="4221240"/>
            <a:ext cx="1008112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Gerade Verbindung mit Pfeil 55">
            <a:extLst>
              <a:ext uri="{FF2B5EF4-FFF2-40B4-BE49-F238E27FC236}">
                <a16:creationId xmlns:a16="http://schemas.microsoft.com/office/drawing/2014/main" id="{AA05FBEE-98F8-4257-B754-E3195C398571}"/>
              </a:ext>
            </a:extLst>
          </p:cNvPr>
          <p:cNvCxnSpPr>
            <a:cxnSpLocks/>
          </p:cNvCxnSpPr>
          <p:nvPr/>
        </p:nvCxnSpPr>
        <p:spPr>
          <a:xfrm flipH="1">
            <a:off x="5448016" y="4077240"/>
            <a:ext cx="1008112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Flussdiagramm: Dokument 56">
            <a:extLst>
              <a:ext uri="{FF2B5EF4-FFF2-40B4-BE49-F238E27FC236}">
                <a16:creationId xmlns:a16="http://schemas.microsoft.com/office/drawing/2014/main" id="{3C98B1F6-20F3-4113-AC58-AAD9CF29DD60}"/>
              </a:ext>
            </a:extLst>
          </p:cNvPr>
          <p:cNvSpPr/>
          <p:nvPr/>
        </p:nvSpPr>
        <p:spPr>
          <a:xfrm>
            <a:off x="6456016" y="3933240"/>
            <a:ext cx="1584176" cy="575832"/>
          </a:xfrm>
          <a:prstGeom prst="flowChartDocumen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Project</a:t>
            </a:r>
          </a:p>
          <a:p>
            <a:r>
              <a:rPr lang="en-US" sz="1200" b="1" dirty="0">
                <a:solidFill>
                  <a:schemeClr val="tx1"/>
                </a:solidFill>
              </a:rPr>
              <a:t>List</a:t>
            </a:r>
          </a:p>
        </p:txBody>
      </p:sp>
      <p:grpSp>
        <p:nvGrpSpPr>
          <p:cNvPr id="58" name="Gruppieren 57">
            <a:extLst>
              <a:ext uri="{FF2B5EF4-FFF2-40B4-BE49-F238E27FC236}">
                <a16:creationId xmlns:a16="http://schemas.microsoft.com/office/drawing/2014/main" id="{55A2BF19-D0E0-4368-99F1-A304BFEE010E}"/>
              </a:ext>
            </a:extLst>
          </p:cNvPr>
          <p:cNvGrpSpPr/>
          <p:nvPr/>
        </p:nvGrpSpPr>
        <p:grpSpPr>
          <a:xfrm>
            <a:off x="8112225" y="4005241"/>
            <a:ext cx="270260" cy="252012"/>
            <a:chOff x="6758156" y="1908017"/>
            <a:chExt cx="410623" cy="332683"/>
          </a:xfrm>
        </p:grpSpPr>
        <p:sp>
          <p:nvSpPr>
            <p:cNvPr id="59" name="Freihandform: Form 58">
              <a:extLst>
                <a:ext uri="{FF2B5EF4-FFF2-40B4-BE49-F238E27FC236}">
                  <a16:creationId xmlns:a16="http://schemas.microsoft.com/office/drawing/2014/main" id="{331072BA-EC7C-4577-B34F-1415DDB60CD2}"/>
                </a:ext>
              </a:extLst>
            </p:cNvPr>
            <p:cNvSpPr/>
            <p:nvPr/>
          </p:nvSpPr>
          <p:spPr>
            <a:xfrm rot="9419865">
              <a:off x="6816080" y="2096852"/>
              <a:ext cx="352699" cy="143848"/>
            </a:xfrm>
            <a:custGeom>
              <a:avLst/>
              <a:gdLst>
                <a:gd name="connsiteX0" fmla="*/ 176355 w 352711"/>
                <a:gd name="connsiteY0" fmla="*/ 0 h 143848"/>
                <a:gd name="connsiteX1" fmla="*/ 352698 w 352711"/>
                <a:gd name="connsiteY1" fmla="*/ 143724 h 143848"/>
                <a:gd name="connsiteX2" fmla="*/ 352711 w 352711"/>
                <a:gd name="connsiteY2" fmla="*/ 143848 h 143848"/>
                <a:gd name="connsiteX3" fmla="*/ 0 w 352711"/>
                <a:gd name="connsiteY3" fmla="*/ 143848 h 143848"/>
                <a:gd name="connsiteX4" fmla="*/ 12 w 352711"/>
                <a:gd name="connsiteY4" fmla="*/ 143724 h 143848"/>
                <a:gd name="connsiteX5" fmla="*/ 176355 w 352711"/>
                <a:gd name="connsiteY5" fmla="*/ 0 h 143848"/>
                <a:gd name="connsiteX0" fmla="*/ 12 w 352711"/>
                <a:gd name="connsiteY0" fmla="*/ 143724 h 235164"/>
                <a:gd name="connsiteX1" fmla="*/ 176355 w 352711"/>
                <a:gd name="connsiteY1" fmla="*/ 0 h 235164"/>
                <a:gd name="connsiteX2" fmla="*/ 352698 w 352711"/>
                <a:gd name="connsiteY2" fmla="*/ 143724 h 235164"/>
                <a:gd name="connsiteX3" fmla="*/ 352711 w 352711"/>
                <a:gd name="connsiteY3" fmla="*/ 143848 h 235164"/>
                <a:gd name="connsiteX4" fmla="*/ 0 w 352711"/>
                <a:gd name="connsiteY4" fmla="*/ 143848 h 235164"/>
                <a:gd name="connsiteX5" fmla="*/ 91452 w 352711"/>
                <a:gd name="connsiteY5" fmla="*/ 235164 h 235164"/>
                <a:gd name="connsiteX0" fmla="*/ 0 w 352699"/>
                <a:gd name="connsiteY0" fmla="*/ 143724 h 235164"/>
                <a:gd name="connsiteX1" fmla="*/ 176343 w 352699"/>
                <a:gd name="connsiteY1" fmla="*/ 0 h 235164"/>
                <a:gd name="connsiteX2" fmla="*/ 352686 w 352699"/>
                <a:gd name="connsiteY2" fmla="*/ 143724 h 235164"/>
                <a:gd name="connsiteX3" fmla="*/ 352699 w 352699"/>
                <a:gd name="connsiteY3" fmla="*/ 143848 h 235164"/>
                <a:gd name="connsiteX4" fmla="*/ 117463 w 352699"/>
                <a:gd name="connsiteY4" fmla="*/ 194648 h 235164"/>
                <a:gd name="connsiteX5" fmla="*/ 91440 w 352699"/>
                <a:gd name="connsiteY5" fmla="*/ 235164 h 235164"/>
                <a:gd name="connsiteX0" fmla="*/ 0 w 352699"/>
                <a:gd name="connsiteY0" fmla="*/ 143724 h 194648"/>
                <a:gd name="connsiteX1" fmla="*/ 176343 w 352699"/>
                <a:gd name="connsiteY1" fmla="*/ 0 h 194648"/>
                <a:gd name="connsiteX2" fmla="*/ 352686 w 352699"/>
                <a:gd name="connsiteY2" fmla="*/ 143724 h 194648"/>
                <a:gd name="connsiteX3" fmla="*/ 352699 w 352699"/>
                <a:gd name="connsiteY3" fmla="*/ 143848 h 194648"/>
                <a:gd name="connsiteX4" fmla="*/ 117463 w 352699"/>
                <a:gd name="connsiteY4" fmla="*/ 194648 h 194648"/>
                <a:gd name="connsiteX0" fmla="*/ 0 w 352699"/>
                <a:gd name="connsiteY0" fmla="*/ 143724 h 143848"/>
                <a:gd name="connsiteX1" fmla="*/ 176343 w 352699"/>
                <a:gd name="connsiteY1" fmla="*/ 0 h 143848"/>
                <a:gd name="connsiteX2" fmla="*/ 352686 w 352699"/>
                <a:gd name="connsiteY2" fmla="*/ 143724 h 143848"/>
                <a:gd name="connsiteX3" fmla="*/ 352699 w 352699"/>
                <a:gd name="connsiteY3" fmla="*/ 143848 h 143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2699" h="143848">
                  <a:moveTo>
                    <a:pt x="0" y="143724"/>
                  </a:moveTo>
                  <a:cubicBezTo>
                    <a:pt x="16785" y="61701"/>
                    <a:pt x="89359" y="0"/>
                    <a:pt x="176343" y="0"/>
                  </a:cubicBezTo>
                  <a:cubicBezTo>
                    <a:pt x="263328" y="0"/>
                    <a:pt x="335902" y="61701"/>
                    <a:pt x="352686" y="143724"/>
                  </a:cubicBezTo>
                  <a:cubicBezTo>
                    <a:pt x="352690" y="143765"/>
                    <a:pt x="352695" y="143807"/>
                    <a:pt x="352699" y="143848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72000" tIns="54000" rIns="36000" bIns="72000" rtlCol="0" anchor="t">
              <a:noAutofit/>
            </a:bodyPr>
            <a:lstStyle/>
            <a:p>
              <a:pPr algn="l"/>
              <a:endParaRPr lang="de-CH" dirty="0"/>
            </a:p>
          </p:txBody>
        </p:sp>
        <p:sp>
          <p:nvSpPr>
            <p:cNvPr id="60" name="Freihandform: Form 59">
              <a:extLst>
                <a:ext uri="{FF2B5EF4-FFF2-40B4-BE49-F238E27FC236}">
                  <a16:creationId xmlns:a16="http://schemas.microsoft.com/office/drawing/2014/main" id="{E98B7E08-BE40-46FC-9AEB-C75D9F7FBECB}"/>
                </a:ext>
              </a:extLst>
            </p:cNvPr>
            <p:cNvSpPr/>
            <p:nvPr/>
          </p:nvSpPr>
          <p:spPr>
            <a:xfrm rot="20219865">
              <a:off x="6758156" y="1908017"/>
              <a:ext cx="352699" cy="143848"/>
            </a:xfrm>
            <a:custGeom>
              <a:avLst/>
              <a:gdLst>
                <a:gd name="connsiteX0" fmla="*/ 176355 w 352711"/>
                <a:gd name="connsiteY0" fmla="*/ 0 h 143848"/>
                <a:gd name="connsiteX1" fmla="*/ 352698 w 352711"/>
                <a:gd name="connsiteY1" fmla="*/ 143724 h 143848"/>
                <a:gd name="connsiteX2" fmla="*/ 352711 w 352711"/>
                <a:gd name="connsiteY2" fmla="*/ 143848 h 143848"/>
                <a:gd name="connsiteX3" fmla="*/ 0 w 352711"/>
                <a:gd name="connsiteY3" fmla="*/ 143848 h 143848"/>
                <a:gd name="connsiteX4" fmla="*/ 12 w 352711"/>
                <a:gd name="connsiteY4" fmla="*/ 143724 h 143848"/>
                <a:gd name="connsiteX5" fmla="*/ 176355 w 352711"/>
                <a:gd name="connsiteY5" fmla="*/ 0 h 143848"/>
                <a:gd name="connsiteX0" fmla="*/ 12 w 352711"/>
                <a:gd name="connsiteY0" fmla="*/ 143724 h 235164"/>
                <a:gd name="connsiteX1" fmla="*/ 176355 w 352711"/>
                <a:gd name="connsiteY1" fmla="*/ 0 h 235164"/>
                <a:gd name="connsiteX2" fmla="*/ 352698 w 352711"/>
                <a:gd name="connsiteY2" fmla="*/ 143724 h 235164"/>
                <a:gd name="connsiteX3" fmla="*/ 352711 w 352711"/>
                <a:gd name="connsiteY3" fmla="*/ 143848 h 235164"/>
                <a:gd name="connsiteX4" fmla="*/ 0 w 352711"/>
                <a:gd name="connsiteY4" fmla="*/ 143848 h 235164"/>
                <a:gd name="connsiteX5" fmla="*/ 91452 w 352711"/>
                <a:gd name="connsiteY5" fmla="*/ 235164 h 235164"/>
                <a:gd name="connsiteX0" fmla="*/ 0 w 352699"/>
                <a:gd name="connsiteY0" fmla="*/ 143724 h 235164"/>
                <a:gd name="connsiteX1" fmla="*/ 176343 w 352699"/>
                <a:gd name="connsiteY1" fmla="*/ 0 h 235164"/>
                <a:gd name="connsiteX2" fmla="*/ 352686 w 352699"/>
                <a:gd name="connsiteY2" fmla="*/ 143724 h 235164"/>
                <a:gd name="connsiteX3" fmla="*/ 352699 w 352699"/>
                <a:gd name="connsiteY3" fmla="*/ 143848 h 235164"/>
                <a:gd name="connsiteX4" fmla="*/ 117463 w 352699"/>
                <a:gd name="connsiteY4" fmla="*/ 194648 h 235164"/>
                <a:gd name="connsiteX5" fmla="*/ 91440 w 352699"/>
                <a:gd name="connsiteY5" fmla="*/ 235164 h 235164"/>
                <a:gd name="connsiteX0" fmla="*/ 0 w 352699"/>
                <a:gd name="connsiteY0" fmla="*/ 143724 h 194648"/>
                <a:gd name="connsiteX1" fmla="*/ 176343 w 352699"/>
                <a:gd name="connsiteY1" fmla="*/ 0 h 194648"/>
                <a:gd name="connsiteX2" fmla="*/ 352686 w 352699"/>
                <a:gd name="connsiteY2" fmla="*/ 143724 h 194648"/>
                <a:gd name="connsiteX3" fmla="*/ 352699 w 352699"/>
                <a:gd name="connsiteY3" fmla="*/ 143848 h 194648"/>
                <a:gd name="connsiteX4" fmla="*/ 117463 w 352699"/>
                <a:gd name="connsiteY4" fmla="*/ 194648 h 194648"/>
                <a:gd name="connsiteX0" fmla="*/ 0 w 352699"/>
                <a:gd name="connsiteY0" fmla="*/ 143724 h 143848"/>
                <a:gd name="connsiteX1" fmla="*/ 176343 w 352699"/>
                <a:gd name="connsiteY1" fmla="*/ 0 h 143848"/>
                <a:gd name="connsiteX2" fmla="*/ 352686 w 352699"/>
                <a:gd name="connsiteY2" fmla="*/ 143724 h 143848"/>
                <a:gd name="connsiteX3" fmla="*/ 352699 w 352699"/>
                <a:gd name="connsiteY3" fmla="*/ 143848 h 143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2699" h="143848">
                  <a:moveTo>
                    <a:pt x="0" y="143724"/>
                  </a:moveTo>
                  <a:cubicBezTo>
                    <a:pt x="16785" y="61701"/>
                    <a:pt x="89359" y="0"/>
                    <a:pt x="176343" y="0"/>
                  </a:cubicBezTo>
                  <a:cubicBezTo>
                    <a:pt x="263328" y="0"/>
                    <a:pt x="335902" y="61701"/>
                    <a:pt x="352686" y="143724"/>
                  </a:cubicBezTo>
                  <a:cubicBezTo>
                    <a:pt x="352690" y="143765"/>
                    <a:pt x="352695" y="143807"/>
                    <a:pt x="352699" y="143848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72000" tIns="54000" rIns="36000" bIns="72000" rtlCol="0" anchor="t">
              <a:noAutofit/>
            </a:bodyPr>
            <a:lstStyle/>
            <a:p>
              <a:pPr algn="l"/>
              <a:endParaRPr lang="de-CH" dirty="0"/>
            </a:p>
          </p:txBody>
        </p:sp>
      </p:grpSp>
      <p:sp>
        <p:nvSpPr>
          <p:cNvPr id="61" name="Rechteck 60">
            <a:extLst>
              <a:ext uri="{FF2B5EF4-FFF2-40B4-BE49-F238E27FC236}">
                <a16:creationId xmlns:a16="http://schemas.microsoft.com/office/drawing/2014/main" id="{E80AA176-1126-4458-AC85-021BA6B5E776}"/>
              </a:ext>
            </a:extLst>
          </p:cNvPr>
          <p:cNvSpPr/>
          <p:nvPr/>
        </p:nvSpPr>
        <p:spPr>
          <a:xfrm>
            <a:off x="8688016" y="3932688"/>
            <a:ext cx="34560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rgbClr val="2850A0"/>
                </a:solidFill>
              </a:rPr>
              <a:t>4. Align Project Information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Different project names and/or abbreviations are used by the sites.  They will be aligned.</a:t>
            </a:r>
          </a:p>
        </p:txBody>
      </p:sp>
      <p:sp>
        <p:nvSpPr>
          <p:cNvPr id="62" name="Rechteck 61">
            <a:extLst>
              <a:ext uri="{FF2B5EF4-FFF2-40B4-BE49-F238E27FC236}">
                <a16:creationId xmlns:a16="http://schemas.microsoft.com/office/drawing/2014/main" id="{FBA05411-7F87-4EE3-800C-C554C39DBE56}"/>
              </a:ext>
            </a:extLst>
          </p:cNvPr>
          <p:cNvSpPr/>
          <p:nvPr/>
        </p:nvSpPr>
        <p:spPr>
          <a:xfrm>
            <a:off x="3864016" y="4653240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Planning</a:t>
            </a:r>
          </a:p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Table</a:t>
            </a:r>
          </a:p>
        </p:txBody>
      </p:sp>
      <p:sp>
        <p:nvSpPr>
          <p:cNvPr id="63" name="Rechteck: gefaltete Ecke 62">
            <a:extLst>
              <a:ext uri="{FF2B5EF4-FFF2-40B4-BE49-F238E27FC236}">
                <a16:creationId xmlns:a16="http://schemas.microsoft.com/office/drawing/2014/main" id="{64D5369B-E7E4-4C6D-B8F4-EB87B726766B}"/>
              </a:ext>
            </a:extLst>
          </p:cNvPr>
          <p:cNvSpPr/>
          <p:nvPr/>
        </p:nvSpPr>
        <p:spPr>
          <a:xfrm>
            <a:off x="4872016" y="4725240"/>
            <a:ext cx="144000" cy="360000"/>
          </a:xfrm>
          <a:prstGeom prst="foldedCorner">
            <a:avLst>
              <a:gd name="adj" fmla="val 34306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64" name="Rechteck: gefaltete Ecke 63">
            <a:extLst>
              <a:ext uri="{FF2B5EF4-FFF2-40B4-BE49-F238E27FC236}">
                <a16:creationId xmlns:a16="http://schemas.microsoft.com/office/drawing/2014/main" id="{730640EB-297B-44CF-9426-729B64B9F7B5}"/>
              </a:ext>
            </a:extLst>
          </p:cNvPr>
          <p:cNvSpPr/>
          <p:nvPr/>
        </p:nvSpPr>
        <p:spPr>
          <a:xfrm>
            <a:off x="5088016" y="4725240"/>
            <a:ext cx="288000" cy="216000"/>
          </a:xfrm>
          <a:prstGeom prst="foldedCorner">
            <a:avLst>
              <a:gd name="adj" fmla="val 24311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65" name="Gerade Verbindung mit Pfeil 64">
            <a:extLst>
              <a:ext uri="{FF2B5EF4-FFF2-40B4-BE49-F238E27FC236}">
                <a16:creationId xmlns:a16="http://schemas.microsoft.com/office/drawing/2014/main" id="{560E99F3-4F13-4C3C-ADFF-4F225BAFC795}"/>
              </a:ext>
            </a:extLst>
          </p:cNvPr>
          <p:cNvCxnSpPr/>
          <p:nvPr/>
        </p:nvCxnSpPr>
        <p:spPr>
          <a:xfrm>
            <a:off x="4944016" y="4869240"/>
            <a:ext cx="288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Gerade Verbindung mit Pfeil 65">
            <a:extLst>
              <a:ext uri="{FF2B5EF4-FFF2-40B4-BE49-F238E27FC236}">
                <a16:creationId xmlns:a16="http://schemas.microsoft.com/office/drawing/2014/main" id="{623959F2-F6AE-4296-AF37-805CFAB46C9F}"/>
              </a:ext>
            </a:extLst>
          </p:cNvPr>
          <p:cNvCxnSpPr>
            <a:cxnSpLocks/>
          </p:cNvCxnSpPr>
          <p:nvPr/>
        </p:nvCxnSpPr>
        <p:spPr>
          <a:xfrm>
            <a:off x="4656016" y="4437240"/>
            <a:ext cx="264" cy="216184"/>
          </a:xfrm>
          <a:prstGeom prst="straightConnector1">
            <a:avLst/>
          </a:prstGeom>
          <a:ln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hteck 66">
            <a:extLst>
              <a:ext uri="{FF2B5EF4-FFF2-40B4-BE49-F238E27FC236}">
                <a16:creationId xmlns:a16="http://schemas.microsoft.com/office/drawing/2014/main" id="{ED9A77CA-0578-41AC-B384-DAD4568C312F}"/>
              </a:ext>
            </a:extLst>
          </p:cNvPr>
          <p:cNvSpPr/>
          <p:nvPr/>
        </p:nvSpPr>
        <p:spPr>
          <a:xfrm>
            <a:off x="8688016" y="4612080"/>
            <a:ext cx="34560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rgbClr val="2850A0"/>
                </a:solidFill>
              </a:rPr>
              <a:t>5. Project Name Alignment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The sequential list of individual demands is transformed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to a horizontal planning table with weekly schedule.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Information consolidation and summing up</a:t>
            </a:r>
          </a:p>
        </p:txBody>
      </p:sp>
      <p:sp>
        <p:nvSpPr>
          <p:cNvPr id="68" name="Rechteck 67">
            <a:extLst>
              <a:ext uri="{FF2B5EF4-FFF2-40B4-BE49-F238E27FC236}">
                <a16:creationId xmlns:a16="http://schemas.microsoft.com/office/drawing/2014/main" id="{075546B5-7396-4390-AE85-2353205B7E99}"/>
              </a:ext>
            </a:extLst>
          </p:cNvPr>
          <p:cNvSpPr/>
          <p:nvPr/>
        </p:nvSpPr>
        <p:spPr>
          <a:xfrm>
            <a:off x="3864016" y="5373240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Optional: Import supplier data</a:t>
            </a:r>
          </a:p>
        </p:txBody>
      </p:sp>
      <p:cxnSp>
        <p:nvCxnSpPr>
          <p:cNvPr id="69" name="Gerade Verbindung mit Pfeil 68">
            <a:extLst>
              <a:ext uri="{FF2B5EF4-FFF2-40B4-BE49-F238E27FC236}">
                <a16:creationId xmlns:a16="http://schemas.microsoft.com/office/drawing/2014/main" id="{1758D73E-C2BB-4ABA-8747-26244444CC09}"/>
              </a:ext>
            </a:extLst>
          </p:cNvPr>
          <p:cNvCxnSpPr>
            <a:cxnSpLocks/>
          </p:cNvCxnSpPr>
          <p:nvPr/>
        </p:nvCxnSpPr>
        <p:spPr>
          <a:xfrm>
            <a:off x="4656016" y="5157240"/>
            <a:ext cx="264" cy="216184"/>
          </a:xfrm>
          <a:prstGeom prst="straightConnector1">
            <a:avLst/>
          </a:prstGeom>
          <a:ln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hteck 69">
            <a:extLst>
              <a:ext uri="{FF2B5EF4-FFF2-40B4-BE49-F238E27FC236}">
                <a16:creationId xmlns:a16="http://schemas.microsoft.com/office/drawing/2014/main" id="{1AECE2B7-4FD8-4A7E-AB88-DCC5654E414F}"/>
              </a:ext>
            </a:extLst>
          </p:cNvPr>
          <p:cNvSpPr/>
          <p:nvPr/>
        </p:nvSpPr>
        <p:spPr>
          <a:xfrm>
            <a:off x="8688016" y="5372704"/>
            <a:ext cx="34560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rgbClr val="2850A0"/>
                </a:solidFill>
              </a:rPr>
              <a:t>6. Import supplier planning data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If supply info is available, then match demand with their delivery plans</a:t>
            </a:r>
          </a:p>
        </p:txBody>
      </p:sp>
      <p:cxnSp>
        <p:nvCxnSpPr>
          <p:cNvPr id="71" name="Gerade Verbindung mit Pfeil 70">
            <a:extLst>
              <a:ext uri="{FF2B5EF4-FFF2-40B4-BE49-F238E27FC236}">
                <a16:creationId xmlns:a16="http://schemas.microsoft.com/office/drawing/2014/main" id="{C42E7810-2E70-4F26-B6F4-EDDEED57812D}"/>
              </a:ext>
            </a:extLst>
          </p:cNvPr>
          <p:cNvCxnSpPr>
            <a:cxnSpLocks/>
          </p:cNvCxnSpPr>
          <p:nvPr/>
        </p:nvCxnSpPr>
        <p:spPr>
          <a:xfrm flipH="1">
            <a:off x="5448016" y="5517240"/>
            <a:ext cx="1008112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Flussdiagramm: Dokument 71">
            <a:extLst>
              <a:ext uri="{FF2B5EF4-FFF2-40B4-BE49-F238E27FC236}">
                <a16:creationId xmlns:a16="http://schemas.microsoft.com/office/drawing/2014/main" id="{6BBBC39F-7120-4269-8C50-F1A153B39DBC}"/>
              </a:ext>
            </a:extLst>
          </p:cNvPr>
          <p:cNvSpPr/>
          <p:nvPr/>
        </p:nvSpPr>
        <p:spPr>
          <a:xfrm>
            <a:off x="6456016" y="5373240"/>
            <a:ext cx="1584176" cy="575832"/>
          </a:xfrm>
          <a:prstGeom prst="flowChartDocumen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Supplier Data</a:t>
            </a:r>
          </a:p>
        </p:txBody>
      </p:sp>
      <p:sp>
        <p:nvSpPr>
          <p:cNvPr id="73" name="Rechteck 72">
            <a:extLst>
              <a:ext uri="{FF2B5EF4-FFF2-40B4-BE49-F238E27FC236}">
                <a16:creationId xmlns:a16="http://schemas.microsoft.com/office/drawing/2014/main" id="{49CB2E4B-0D32-4D54-8392-251ADB755B53}"/>
              </a:ext>
            </a:extLst>
          </p:cNvPr>
          <p:cNvSpPr/>
          <p:nvPr/>
        </p:nvSpPr>
        <p:spPr>
          <a:xfrm>
            <a:off x="3864016" y="6093240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Create final</a:t>
            </a:r>
          </a:p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reports</a:t>
            </a:r>
          </a:p>
        </p:txBody>
      </p:sp>
      <p:cxnSp>
        <p:nvCxnSpPr>
          <p:cNvPr id="74" name="Gerade Verbindung mit Pfeil 73">
            <a:extLst>
              <a:ext uri="{FF2B5EF4-FFF2-40B4-BE49-F238E27FC236}">
                <a16:creationId xmlns:a16="http://schemas.microsoft.com/office/drawing/2014/main" id="{68238A7C-CE25-40B1-AC09-831C4587FFB7}"/>
              </a:ext>
            </a:extLst>
          </p:cNvPr>
          <p:cNvCxnSpPr>
            <a:cxnSpLocks/>
          </p:cNvCxnSpPr>
          <p:nvPr/>
        </p:nvCxnSpPr>
        <p:spPr>
          <a:xfrm>
            <a:off x="4656016" y="5877240"/>
            <a:ext cx="264" cy="216184"/>
          </a:xfrm>
          <a:prstGeom prst="straightConnector1">
            <a:avLst/>
          </a:prstGeom>
          <a:ln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Gerade Verbindung mit Pfeil 74">
            <a:extLst>
              <a:ext uri="{FF2B5EF4-FFF2-40B4-BE49-F238E27FC236}">
                <a16:creationId xmlns:a16="http://schemas.microsoft.com/office/drawing/2014/main" id="{03DF02DE-1DCC-4B4C-A3FA-54272C7B91B3}"/>
              </a:ext>
            </a:extLst>
          </p:cNvPr>
          <p:cNvCxnSpPr>
            <a:cxnSpLocks/>
          </p:cNvCxnSpPr>
          <p:nvPr/>
        </p:nvCxnSpPr>
        <p:spPr>
          <a:xfrm>
            <a:off x="5448016" y="6237240"/>
            <a:ext cx="1008112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Flussdiagramm: Dokument 75">
            <a:extLst>
              <a:ext uri="{FF2B5EF4-FFF2-40B4-BE49-F238E27FC236}">
                <a16:creationId xmlns:a16="http://schemas.microsoft.com/office/drawing/2014/main" id="{022F2FBD-443E-4660-851D-848CB00B7AE5}"/>
              </a:ext>
            </a:extLst>
          </p:cNvPr>
          <p:cNvSpPr/>
          <p:nvPr/>
        </p:nvSpPr>
        <p:spPr>
          <a:xfrm>
            <a:off x="6527840" y="6021240"/>
            <a:ext cx="1584176" cy="575832"/>
          </a:xfrm>
          <a:prstGeom prst="flowChartDocumen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Supplier Data</a:t>
            </a:r>
          </a:p>
        </p:txBody>
      </p:sp>
      <p:sp>
        <p:nvSpPr>
          <p:cNvPr id="77" name="Flussdiagramm: Dokument 76">
            <a:extLst>
              <a:ext uri="{FF2B5EF4-FFF2-40B4-BE49-F238E27FC236}">
                <a16:creationId xmlns:a16="http://schemas.microsoft.com/office/drawing/2014/main" id="{3A519D8A-0544-4295-AD98-B7C0BF864C3C}"/>
              </a:ext>
            </a:extLst>
          </p:cNvPr>
          <p:cNvSpPr/>
          <p:nvPr/>
        </p:nvSpPr>
        <p:spPr>
          <a:xfrm>
            <a:off x="6456016" y="6093240"/>
            <a:ext cx="1584176" cy="575832"/>
          </a:xfrm>
          <a:prstGeom prst="flowChartDocumen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Supply Chain</a:t>
            </a:r>
          </a:p>
          <a:p>
            <a:r>
              <a:rPr lang="en-US" sz="1200" b="1" dirty="0">
                <a:solidFill>
                  <a:schemeClr val="tx1"/>
                </a:solidFill>
              </a:rPr>
              <a:t>Reports</a:t>
            </a:r>
          </a:p>
        </p:txBody>
      </p:sp>
      <p:sp>
        <p:nvSpPr>
          <p:cNvPr id="78" name="Rechteck 77">
            <a:extLst>
              <a:ext uri="{FF2B5EF4-FFF2-40B4-BE49-F238E27FC236}">
                <a16:creationId xmlns:a16="http://schemas.microsoft.com/office/drawing/2014/main" id="{5F06CD32-9777-47DA-90DD-43FD12609003}"/>
              </a:ext>
            </a:extLst>
          </p:cNvPr>
          <p:cNvSpPr/>
          <p:nvPr/>
        </p:nvSpPr>
        <p:spPr>
          <a:xfrm>
            <a:off x="8688016" y="6020688"/>
            <a:ext cx="34560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rgbClr val="2850A0"/>
                </a:solidFill>
              </a:rPr>
              <a:t>7. Reports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Detailed internal reports for performance monitoring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Condensed reports for suppliers</a:t>
            </a:r>
          </a:p>
        </p:txBody>
      </p:sp>
      <p:grpSp>
        <p:nvGrpSpPr>
          <p:cNvPr id="79" name="Gruppieren 78">
            <a:extLst>
              <a:ext uri="{FF2B5EF4-FFF2-40B4-BE49-F238E27FC236}">
                <a16:creationId xmlns:a16="http://schemas.microsoft.com/office/drawing/2014/main" id="{BD68A055-90A0-4640-9CBC-B3C4CFF72EB9}"/>
              </a:ext>
            </a:extLst>
          </p:cNvPr>
          <p:cNvGrpSpPr/>
          <p:nvPr/>
        </p:nvGrpSpPr>
        <p:grpSpPr>
          <a:xfrm>
            <a:off x="4944016" y="3357240"/>
            <a:ext cx="360024" cy="216020"/>
            <a:chOff x="5555940" y="3212976"/>
            <a:chExt cx="360024" cy="216020"/>
          </a:xfrm>
        </p:grpSpPr>
        <p:grpSp>
          <p:nvGrpSpPr>
            <p:cNvPr id="80" name="Gruppieren 79">
              <a:extLst>
                <a:ext uri="{FF2B5EF4-FFF2-40B4-BE49-F238E27FC236}">
                  <a16:creationId xmlns:a16="http://schemas.microsoft.com/office/drawing/2014/main" id="{1894B8DF-CF5E-4E4D-A23B-9B29FA134DA1}"/>
                </a:ext>
              </a:extLst>
            </p:cNvPr>
            <p:cNvGrpSpPr/>
            <p:nvPr/>
          </p:nvGrpSpPr>
          <p:grpSpPr>
            <a:xfrm>
              <a:off x="5555940" y="3212976"/>
              <a:ext cx="144000" cy="216016"/>
              <a:chOff x="5447928" y="3212980"/>
              <a:chExt cx="288012" cy="216016"/>
            </a:xfrm>
          </p:grpSpPr>
          <p:sp>
            <p:nvSpPr>
              <p:cNvPr id="88" name="Rechteck 87">
                <a:extLst>
                  <a:ext uri="{FF2B5EF4-FFF2-40B4-BE49-F238E27FC236}">
                    <a16:creationId xmlns:a16="http://schemas.microsoft.com/office/drawing/2014/main" id="{0C6DAB24-EF07-4C28-83D0-F935F0BC201A}"/>
                  </a:ext>
                </a:extLst>
              </p:cNvPr>
              <p:cNvSpPr/>
              <p:nvPr/>
            </p:nvSpPr>
            <p:spPr>
              <a:xfrm>
                <a:off x="5555940" y="3248984"/>
                <a:ext cx="180000" cy="36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000" tIns="36000" rIns="36000" bIns="36000" rtlCol="0" anchor="ctr" anchorCtr="0"/>
              <a:lstStyle/>
              <a:p>
                <a:endParaRPr lang="en-US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9" name="Rechteck 88">
                <a:extLst>
                  <a:ext uri="{FF2B5EF4-FFF2-40B4-BE49-F238E27FC236}">
                    <a16:creationId xmlns:a16="http://schemas.microsoft.com/office/drawing/2014/main" id="{6153A060-208B-4FD3-80F8-C397513F9A0A}"/>
                  </a:ext>
                </a:extLst>
              </p:cNvPr>
              <p:cNvSpPr/>
              <p:nvPr/>
            </p:nvSpPr>
            <p:spPr>
              <a:xfrm>
                <a:off x="5447928" y="3320988"/>
                <a:ext cx="144000" cy="36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000" tIns="36000" rIns="36000" bIns="36000" rtlCol="0" anchor="ctr" anchorCtr="0"/>
              <a:lstStyle/>
              <a:p>
                <a:endParaRPr lang="en-US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0" name="Rechteck 89">
                <a:extLst>
                  <a:ext uri="{FF2B5EF4-FFF2-40B4-BE49-F238E27FC236}">
                    <a16:creationId xmlns:a16="http://schemas.microsoft.com/office/drawing/2014/main" id="{B38A302B-0D8F-43E7-8D2D-104D4F9BA84E}"/>
                  </a:ext>
                </a:extLst>
              </p:cNvPr>
              <p:cNvSpPr/>
              <p:nvPr/>
            </p:nvSpPr>
            <p:spPr>
              <a:xfrm>
                <a:off x="5447956" y="3212980"/>
                <a:ext cx="252000" cy="36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000" tIns="36000" rIns="36000" bIns="36000" rtlCol="0" anchor="ctr" anchorCtr="0"/>
              <a:lstStyle/>
              <a:p>
                <a:endParaRPr lang="en-US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1" name="Rechteck 90">
                <a:extLst>
                  <a:ext uri="{FF2B5EF4-FFF2-40B4-BE49-F238E27FC236}">
                    <a16:creationId xmlns:a16="http://schemas.microsoft.com/office/drawing/2014/main" id="{F1C766DC-D629-4E0E-9675-E00091769F1B}"/>
                  </a:ext>
                </a:extLst>
              </p:cNvPr>
              <p:cNvSpPr/>
              <p:nvPr/>
            </p:nvSpPr>
            <p:spPr>
              <a:xfrm>
                <a:off x="5483932" y="3284984"/>
                <a:ext cx="252000" cy="36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000" tIns="36000" rIns="36000" bIns="36000" rtlCol="0" anchor="ctr" anchorCtr="0"/>
              <a:lstStyle/>
              <a:p>
                <a:endParaRPr lang="en-US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2" name="Rechteck 91">
                <a:extLst>
                  <a:ext uri="{FF2B5EF4-FFF2-40B4-BE49-F238E27FC236}">
                    <a16:creationId xmlns:a16="http://schemas.microsoft.com/office/drawing/2014/main" id="{C993ABC1-8724-4D0B-A954-2596E64FC56D}"/>
                  </a:ext>
                </a:extLst>
              </p:cNvPr>
              <p:cNvSpPr/>
              <p:nvPr/>
            </p:nvSpPr>
            <p:spPr>
              <a:xfrm>
                <a:off x="5447928" y="3356992"/>
                <a:ext cx="180000" cy="36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000" tIns="36000" rIns="36000" bIns="36000" rtlCol="0" anchor="ctr" anchorCtr="0"/>
              <a:lstStyle/>
              <a:p>
                <a:endParaRPr lang="en-US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3" name="Rechteck 92">
                <a:extLst>
                  <a:ext uri="{FF2B5EF4-FFF2-40B4-BE49-F238E27FC236}">
                    <a16:creationId xmlns:a16="http://schemas.microsoft.com/office/drawing/2014/main" id="{47B5F1B3-8740-40B1-8DEC-2C5487AED9BE}"/>
                  </a:ext>
                </a:extLst>
              </p:cNvPr>
              <p:cNvSpPr/>
              <p:nvPr/>
            </p:nvSpPr>
            <p:spPr>
              <a:xfrm>
                <a:off x="5519936" y="3392996"/>
                <a:ext cx="216000" cy="36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000" tIns="36000" rIns="36000" bIns="36000" rtlCol="0" anchor="ctr" anchorCtr="0"/>
              <a:lstStyle/>
              <a:p>
                <a:endParaRPr lang="en-US" sz="1100" b="1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81" name="Rechteck 80">
              <a:extLst>
                <a:ext uri="{FF2B5EF4-FFF2-40B4-BE49-F238E27FC236}">
                  <a16:creationId xmlns:a16="http://schemas.microsoft.com/office/drawing/2014/main" id="{C58D0B02-FAC2-4458-A9AA-8B9845CD0042}"/>
                </a:ext>
              </a:extLst>
            </p:cNvPr>
            <p:cNvSpPr/>
            <p:nvPr/>
          </p:nvSpPr>
          <p:spPr>
            <a:xfrm>
              <a:off x="5771964" y="3212976"/>
              <a:ext cx="144000" cy="360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 anchorCtr="0"/>
            <a:lstStyle/>
            <a:p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82" name="Rechteck 81">
              <a:extLst>
                <a:ext uri="{FF2B5EF4-FFF2-40B4-BE49-F238E27FC236}">
                  <a16:creationId xmlns:a16="http://schemas.microsoft.com/office/drawing/2014/main" id="{F84B9CB7-7030-4A12-A0EA-C383A88B4A35}"/>
                </a:ext>
              </a:extLst>
            </p:cNvPr>
            <p:cNvSpPr/>
            <p:nvPr/>
          </p:nvSpPr>
          <p:spPr>
            <a:xfrm>
              <a:off x="5771964" y="3248980"/>
              <a:ext cx="144000" cy="360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 anchorCtr="0"/>
            <a:lstStyle/>
            <a:p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83" name="Rechteck 82">
              <a:extLst>
                <a:ext uri="{FF2B5EF4-FFF2-40B4-BE49-F238E27FC236}">
                  <a16:creationId xmlns:a16="http://schemas.microsoft.com/office/drawing/2014/main" id="{D1B91C8A-FC02-4018-BB0C-F62A0B287607}"/>
                </a:ext>
              </a:extLst>
            </p:cNvPr>
            <p:cNvSpPr/>
            <p:nvPr/>
          </p:nvSpPr>
          <p:spPr>
            <a:xfrm>
              <a:off x="5771964" y="3284984"/>
              <a:ext cx="144000" cy="360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 anchorCtr="0"/>
            <a:lstStyle/>
            <a:p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84" name="Rechteck 83">
              <a:extLst>
                <a:ext uri="{FF2B5EF4-FFF2-40B4-BE49-F238E27FC236}">
                  <a16:creationId xmlns:a16="http://schemas.microsoft.com/office/drawing/2014/main" id="{88FA3347-6A5A-4CC6-B0D5-C8CD50672A1B}"/>
                </a:ext>
              </a:extLst>
            </p:cNvPr>
            <p:cNvSpPr/>
            <p:nvPr/>
          </p:nvSpPr>
          <p:spPr>
            <a:xfrm>
              <a:off x="5771964" y="3320988"/>
              <a:ext cx="144000" cy="360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 anchorCtr="0"/>
            <a:lstStyle/>
            <a:p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85" name="Rechteck 84">
              <a:extLst>
                <a:ext uri="{FF2B5EF4-FFF2-40B4-BE49-F238E27FC236}">
                  <a16:creationId xmlns:a16="http://schemas.microsoft.com/office/drawing/2014/main" id="{4E6830BB-6DC7-4C68-A829-54DE69F088FB}"/>
                </a:ext>
              </a:extLst>
            </p:cNvPr>
            <p:cNvSpPr/>
            <p:nvPr/>
          </p:nvSpPr>
          <p:spPr>
            <a:xfrm>
              <a:off x="5771964" y="3356992"/>
              <a:ext cx="144000" cy="360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 anchorCtr="0"/>
            <a:lstStyle/>
            <a:p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86" name="Rechteck 85">
              <a:extLst>
                <a:ext uri="{FF2B5EF4-FFF2-40B4-BE49-F238E27FC236}">
                  <a16:creationId xmlns:a16="http://schemas.microsoft.com/office/drawing/2014/main" id="{B9FDD4D3-BC1A-4637-B9B1-635BC9ACBD42}"/>
                </a:ext>
              </a:extLst>
            </p:cNvPr>
            <p:cNvSpPr/>
            <p:nvPr/>
          </p:nvSpPr>
          <p:spPr>
            <a:xfrm>
              <a:off x="5771964" y="3392996"/>
              <a:ext cx="144000" cy="360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 anchorCtr="0"/>
            <a:lstStyle/>
            <a:p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87" name="Gleichschenkliges Dreieck 86">
              <a:extLst>
                <a:ext uri="{FF2B5EF4-FFF2-40B4-BE49-F238E27FC236}">
                  <a16:creationId xmlns:a16="http://schemas.microsoft.com/office/drawing/2014/main" id="{1F682F12-FABD-4A76-83F0-62CF3AEFFE85}"/>
                </a:ext>
              </a:extLst>
            </p:cNvPr>
            <p:cNvSpPr/>
            <p:nvPr/>
          </p:nvSpPr>
          <p:spPr>
            <a:xfrm rot="5400000">
              <a:off x="5706148" y="3298129"/>
              <a:ext cx="72008" cy="45719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54000" rIns="36000" bIns="72000" rtlCol="0" anchor="t"/>
            <a:lstStyle/>
            <a:p>
              <a:pPr algn="l"/>
              <a:endParaRPr lang="de-CH" dirty="0"/>
            </a:p>
          </p:txBody>
        </p:sp>
      </p:grpSp>
      <p:grpSp>
        <p:nvGrpSpPr>
          <p:cNvPr id="94" name="Gruppieren 93">
            <a:extLst>
              <a:ext uri="{FF2B5EF4-FFF2-40B4-BE49-F238E27FC236}">
                <a16:creationId xmlns:a16="http://schemas.microsoft.com/office/drawing/2014/main" id="{AD238A17-2F4A-4078-912C-521B29E72223}"/>
              </a:ext>
            </a:extLst>
          </p:cNvPr>
          <p:cNvGrpSpPr/>
          <p:nvPr/>
        </p:nvGrpSpPr>
        <p:grpSpPr>
          <a:xfrm>
            <a:off x="4944016" y="4077240"/>
            <a:ext cx="360024" cy="216020"/>
            <a:chOff x="5555940" y="3212976"/>
            <a:chExt cx="360024" cy="216020"/>
          </a:xfrm>
        </p:grpSpPr>
        <p:grpSp>
          <p:nvGrpSpPr>
            <p:cNvPr id="95" name="Gruppieren 94">
              <a:extLst>
                <a:ext uri="{FF2B5EF4-FFF2-40B4-BE49-F238E27FC236}">
                  <a16:creationId xmlns:a16="http://schemas.microsoft.com/office/drawing/2014/main" id="{774C95A2-7EA3-48D9-AA30-A2DBE9A3973D}"/>
                </a:ext>
              </a:extLst>
            </p:cNvPr>
            <p:cNvGrpSpPr/>
            <p:nvPr/>
          </p:nvGrpSpPr>
          <p:grpSpPr>
            <a:xfrm>
              <a:off x="5555940" y="3212976"/>
              <a:ext cx="144000" cy="216016"/>
              <a:chOff x="5447928" y="3212980"/>
              <a:chExt cx="288012" cy="216016"/>
            </a:xfrm>
          </p:grpSpPr>
          <p:sp>
            <p:nvSpPr>
              <p:cNvPr id="103" name="Rechteck 102">
                <a:extLst>
                  <a:ext uri="{FF2B5EF4-FFF2-40B4-BE49-F238E27FC236}">
                    <a16:creationId xmlns:a16="http://schemas.microsoft.com/office/drawing/2014/main" id="{05E479E6-ADCD-4BEE-874F-1DFD3242B394}"/>
                  </a:ext>
                </a:extLst>
              </p:cNvPr>
              <p:cNvSpPr/>
              <p:nvPr/>
            </p:nvSpPr>
            <p:spPr>
              <a:xfrm>
                <a:off x="5555940" y="3248984"/>
                <a:ext cx="180000" cy="36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000" tIns="36000" rIns="36000" bIns="36000" rtlCol="0" anchor="ctr" anchorCtr="0"/>
              <a:lstStyle/>
              <a:p>
                <a:endParaRPr lang="en-US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4" name="Rechteck 103">
                <a:extLst>
                  <a:ext uri="{FF2B5EF4-FFF2-40B4-BE49-F238E27FC236}">
                    <a16:creationId xmlns:a16="http://schemas.microsoft.com/office/drawing/2014/main" id="{B1386ACA-3FED-46A0-8983-37B20CCB5CB5}"/>
                  </a:ext>
                </a:extLst>
              </p:cNvPr>
              <p:cNvSpPr/>
              <p:nvPr/>
            </p:nvSpPr>
            <p:spPr>
              <a:xfrm>
                <a:off x="5447928" y="3320988"/>
                <a:ext cx="144000" cy="36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000" tIns="36000" rIns="36000" bIns="36000" rtlCol="0" anchor="ctr" anchorCtr="0"/>
              <a:lstStyle/>
              <a:p>
                <a:endParaRPr lang="en-US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5" name="Rechteck 104">
                <a:extLst>
                  <a:ext uri="{FF2B5EF4-FFF2-40B4-BE49-F238E27FC236}">
                    <a16:creationId xmlns:a16="http://schemas.microsoft.com/office/drawing/2014/main" id="{BEF2F616-34D4-4646-B300-DBFBA68F4178}"/>
                  </a:ext>
                </a:extLst>
              </p:cNvPr>
              <p:cNvSpPr/>
              <p:nvPr/>
            </p:nvSpPr>
            <p:spPr>
              <a:xfrm>
                <a:off x="5447956" y="3212980"/>
                <a:ext cx="252000" cy="36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000" tIns="36000" rIns="36000" bIns="36000" rtlCol="0" anchor="ctr" anchorCtr="0"/>
              <a:lstStyle/>
              <a:p>
                <a:endParaRPr lang="en-US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6" name="Rechteck 105">
                <a:extLst>
                  <a:ext uri="{FF2B5EF4-FFF2-40B4-BE49-F238E27FC236}">
                    <a16:creationId xmlns:a16="http://schemas.microsoft.com/office/drawing/2014/main" id="{BA8CCB10-4542-4459-BF50-A76D3170495F}"/>
                  </a:ext>
                </a:extLst>
              </p:cNvPr>
              <p:cNvSpPr/>
              <p:nvPr/>
            </p:nvSpPr>
            <p:spPr>
              <a:xfrm>
                <a:off x="5483932" y="3284984"/>
                <a:ext cx="252000" cy="36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000" tIns="36000" rIns="36000" bIns="36000" rtlCol="0" anchor="ctr" anchorCtr="0"/>
              <a:lstStyle/>
              <a:p>
                <a:endParaRPr lang="en-US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7" name="Rechteck 106">
                <a:extLst>
                  <a:ext uri="{FF2B5EF4-FFF2-40B4-BE49-F238E27FC236}">
                    <a16:creationId xmlns:a16="http://schemas.microsoft.com/office/drawing/2014/main" id="{2E3E4046-49B2-40B6-9770-E55C10C564A1}"/>
                  </a:ext>
                </a:extLst>
              </p:cNvPr>
              <p:cNvSpPr/>
              <p:nvPr/>
            </p:nvSpPr>
            <p:spPr>
              <a:xfrm>
                <a:off x="5447928" y="3356992"/>
                <a:ext cx="180000" cy="36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000" tIns="36000" rIns="36000" bIns="36000" rtlCol="0" anchor="ctr" anchorCtr="0"/>
              <a:lstStyle/>
              <a:p>
                <a:endParaRPr lang="en-US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8" name="Rechteck 107">
                <a:extLst>
                  <a:ext uri="{FF2B5EF4-FFF2-40B4-BE49-F238E27FC236}">
                    <a16:creationId xmlns:a16="http://schemas.microsoft.com/office/drawing/2014/main" id="{BCAD8B87-56B4-4476-9E35-5AB02C7E06F2}"/>
                  </a:ext>
                </a:extLst>
              </p:cNvPr>
              <p:cNvSpPr/>
              <p:nvPr/>
            </p:nvSpPr>
            <p:spPr>
              <a:xfrm>
                <a:off x="5519936" y="3392996"/>
                <a:ext cx="216000" cy="36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000" tIns="36000" rIns="36000" bIns="36000" rtlCol="0" anchor="ctr" anchorCtr="0"/>
              <a:lstStyle/>
              <a:p>
                <a:endParaRPr lang="en-US" sz="1100" b="1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96" name="Rechteck 95">
              <a:extLst>
                <a:ext uri="{FF2B5EF4-FFF2-40B4-BE49-F238E27FC236}">
                  <a16:creationId xmlns:a16="http://schemas.microsoft.com/office/drawing/2014/main" id="{087DB861-9978-47E2-84F6-789592DE5E27}"/>
                </a:ext>
              </a:extLst>
            </p:cNvPr>
            <p:cNvSpPr/>
            <p:nvPr/>
          </p:nvSpPr>
          <p:spPr>
            <a:xfrm>
              <a:off x="5771964" y="3212976"/>
              <a:ext cx="144000" cy="360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 anchorCtr="0"/>
            <a:lstStyle/>
            <a:p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97" name="Rechteck 96">
              <a:extLst>
                <a:ext uri="{FF2B5EF4-FFF2-40B4-BE49-F238E27FC236}">
                  <a16:creationId xmlns:a16="http://schemas.microsoft.com/office/drawing/2014/main" id="{F707A16D-92E8-4067-8CD9-6F31608CEC72}"/>
                </a:ext>
              </a:extLst>
            </p:cNvPr>
            <p:cNvSpPr/>
            <p:nvPr/>
          </p:nvSpPr>
          <p:spPr>
            <a:xfrm>
              <a:off x="5771964" y="3248980"/>
              <a:ext cx="144000" cy="360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 anchorCtr="0"/>
            <a:lstStyle/>
            <a:p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98" name="Rechteck 97">
              <a:extLst>
                <a:ext uri="{FF2B5EF4-FFF2-40B4-BE49-F238E27FC236}">
                  <a16:creationId xmlns:a16="http://schemas.microsoft.com/office/drawing/2014/main" id="{EADA4B7A-E262-48BB-B5A8-AD93E4955B05}"/>
                </a:ext>
              </a:extLst>
            </p:cNvPr>
            <p:cNvSpPr/>
            <p:nvPr/>
          </p:nvSpPr>
          <p:spPr>
            <a:xfrm>
              <a:off x="5771964" y="3284984"/>
              <a:ext cx="144000" cy="360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 anchorCtr="0"/>
            <a:lstStyle/>
            <a:p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99" name="Rechteck 98">
              <a:extLst>
                <a:ext uri="{FF2B5EF4-FFF2-40B4-BE49-F238E27FC236}">
                  <a16:creationId xmlns:a16="http://schemas.microsoft.com/office/drawing/2014/main" id="{022B4534-2B4F-4D07-971A-D2BABAF40EC0}"/>
                </a:ext>
              </a:extLst>
            </p:cNvPr>
            <p:cNvSpPr/>
            <p:nvPr/>
          </p:nvSpPr>
          <p:spPr>
            <a:xfrm>
              <a:off x="5771964" y="3320988"/>
              <a:ext cx="144000" cy="360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 anchorCtr="0"/>
            <a:lstStyle/>
            <a:p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100" name="Rechteck 99">
              <a:extLst>
                <a:ext uri="{FF2B5EF4-FFF2-40B4-BE49-F238E27FC236}">
                  <a16:creationId xmlns:a16="http://schemas.microsoft.com/office/drawing/2014/main" id="{55222FEA-B644-46B6-B324-C1A84083AEF9}"/>
                </a:ext>
              </a:extLst>
            </p:cNvPr>
            <p:cNvSpPr/>
            <p:nvPr/>
          </p:nvSpPr>
          <p:spPr>
            <a:xfrm>
              <a:off x="5771964" y="3356992"/>
              <a:ext cx="144000" cy="360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 anchorCtr="0"/>
            <a:lstStyle/>
            <a:p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101" name="Rechteck 100">
              <a:extLst>
                <a:ext uri="{FF2B5EF4-FFF2-40B4-BE49-F238E27FC236}">
                  <a16:creationId xmlns:a16="http://schemas.microsoft.com/office/drawing/2014/main" id="{52DD4B0B-FC2B-4481-B1AB-7182C872819B}"/>
                </a:ext>
              </a:extLst>
            </p:cNvPr>
            <p:cNvSpPr/>
            <p:nvPr/>
          </p:nvSpPr>
          <p:spPr>
            <a:xfrm>
              <a:off x="5771964" y="3392996"/>
              <a:ext cx="144000" cy="360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 anchorCtr="0"/>
            <a:lstStyle/>
            <a:p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102" name="Gleichschenkliges Dreieck 101">
              <a:extLst>
                <a:ext uri="{FF2B5EF4-FFF2-40B4-BE49-F238E27FC236}">
                  <a16:creationId xmlns:a16="http://schemas.microsoft.com/office/drawing/2014/main" id="{5FCD9F64-03A9-4F21-B0C8-03DC788B29EE}"/>
                </a:ext>
              </a:extLst>
            </p:cNvPr>
            <p:cNvSpPr/>
            <p:nvPr/>
          </p:nvSpPr>
          <p:spPr>
            <a:xfrm rot="5400000">
              <a:off x="5706148" y="3298129"/>
              <a:ext cx="72008" cy="45719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54000" rIns="36000" bIns="72000" rtlCol="0" anchor="t"/>
            <a:lstStyle/>
            <a:p>
              <a:pPr algn="l"/>
              <a:endParaRPr lang="de-CH" dirty="0"/>
            </a:p>
          </p:txBody>
        </p:sp>
      </p:grpSp>
      <p:grpSp>
        <p:nvGrpSpPr>
          <p:cNvPr id="109" name="Gruppieren 108">
            <a:extLst>
              <a:ext uri="{FF2B5EF4-FFF2-40B4-BE49-F238E27FC236}">
                <a16:creationId xmlns:a16="http://schemas.microsoft.com/office/drawing/2014/main" id="{7778F9A4-4326-4E97-B9DB-BC71CDC1ADD3}"/>
              </a:ext>
            </a:extLst>
          </p:cNvPr>
          <p:cNvGrpSpPr/>
          <p:nvPr/>
        </p:nvGrpSpPr>
        <p:grpSpPr>
          <a:xfrm>
            <a:off x="5016016" y="5445240"/>
            <a:ext cx="360040" cy="360040"/>
            <a:chOff x="5627948" y="1484784"/>
            <a:chExt cx="360040" cy="360040"/>
          </a:xfrm>
        </p:grpSpPr>
        <p:sp>
          <p:nvSpPr>
            <p:cNvPr id="110" name="Rechteck 109">
              <a:extLst>
                <a:ext uri="{FF2B5EF4-FFF2-40B4-BE49-F238E27FC236}">
                  <a16:creationId xmlns:a16="http://schemas.microsoft.com/office/drawing/2014/main" id="{B07360F4-2AA6-4414-9CDF-1BFA8A4C6CAB}"/>
                </a:ext>
              </a:extLst>
            </p:cNvPr>
            <p:cNvSpPr/>
            <p:nvPr/>
          </p:nvSpPr>
          <p:spPr>
            <a:xfrm>
              <a:off x="5735960" y="1592796"/>
              <a:ext cx="144016" cy="144016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54000" rIns="36000" bIns="72000" rtlCol="0" anchor="t"/>
            <a:lstStyle/>
            <a:p>
              <a:pPr algn="l"/>
              <a:endParaRPr lang="de-CH" dirty="0"/>
            </a:p>
          </p:txBody>
        </p:sp>
        <p:cxnSp>
          <p:nvCxnSpPr>
            <p:cNvPr id="111" name="Gerade Verbindung mit Pfeil 110">
              <a:extLst>
                <a:ext uri="{FF2B5EF4-FFF2-40B4-BE49-F238E27FC236}">
                  <a16:creationId xmlns:a16="http://schemas.microsoft.com/office/drawing/2014/main" id="{9E75D958-55B1-4A9A-9F7D-7A617FB6A26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07968" y="1700808"/>
              <a:ext cx="0" cy="14401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Gerade Verbindung mit Pfeil 111">
              <a:extLst>
                <a:ext uri="{FF2B5EF4-FFF2-40B4-BE49-F238E27FC236}">
                  <a16:creationId xmlns:a16="http://schemas.microsoft.com/office/drawing/2014/main" id="{83D3180A-47C9-4891-AB96-38D77DFA1AAD}"/>
                </a:ext>
              </a:extLst>
            </p:cNvPr>
            <p:cNvCxnSpPr>
              <a:cxnSpLocks/>
            </p:cNvCxnSpPr>
            <p:nvPr/>
          </p:nvCxnSpPr>
          <p:spPr>
            <a:xfrm>
              <a:off x="5627948" y="1664804"/>
              <a:ext cx="14401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Gerade Verbindung mit Pfeil 112">
              <a:extLst>
                <a:ext uri="{FF2B5EF4-FFF2-40B4-BE49-F238E27FC236}">
                  <a16:creationId xmlns:a16="http://schemas.microsoft.com/office/drawing/2014/main" id="{5008D06A-9F01-428B-BF4B-6E571AC668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07968" y="1484784"/>
              <a:ext cx="0" cy="14401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Gerade Verbindung mit Pfeil 113">
              <a:extLst>
                <a:ext uri="{FF2B5EF4-FFF2-40B4-BE49-F238E27FC236}">
                  <a16:creationId xmlns:a16="http://schemas.microsoft.com/office/drawing/2014/main" id="{86ABAD53-F7B0-494B-8D4F-0F5A6D5B353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843972" y="1664804"/>
              <a:ext cx="14401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5" name="Grafik 114">
            <a:extLst>
              <a:ext uri="{FF2B5EF4-FFF2-40B4-BE49-F238E27FC236}">
                <a16:creationId xmlns:a16="http://schemas.microsoft.com/office/drawing/2014/main" id="{46C8232C-76FD-444C-B63B-79E1EB8D725D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943872" y="6201348"/>
            <a:ext cx="288000" cy="241735"/>
          </a:xfrm>
          <a:prstGeom prst="rect">
            <a:avLst/>
          </a:prstGeom>
        </p:spPr>
      </p:pic>
      <p:sp>
        <p:nvSpPr>
          <p:cNvPr id="116" name="Flussdiagramm: Dokument 115">
            <a:extLst>
              <a:ext uri="{FF2B5EF4-FFF2-40B4-BE49-F238E27FC236}">
                <a16:creationId xmlns:a16="http://schemas.microsoft.com/office/drawing/2014/main" id="{E13AD0C8-F4AC-4A8F-B070-5C104F747542}"/>
              </a:ext>
            </a:extLst>
          </p:cNvPr>
          <p:cNvSpPr/>
          <p:nvPr/>
        </p:nvSpPr>
        <p:spPr>
          <a:xfrm>
            <a:off x="4872016" y="6165488"/>
            <a:ext cx="432176" cy="359752"/>
          </a:xfrm>
          <a:prstGeom prst="flowChartDocumen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23" name="Rechteck 122">
            <a:extLst>
              <a:ext uri="{FF2B5EF4-FFF2-40B4-BE49-F238E27FC236}">
                <a16:creationId xmlns:a16="http://schemas.microsoft.com/office/drawing/2014/main" id="{5318C8C4-6CCD-42B3-8CCF-93DF06BFB793}"/>
              </a:ext>
            </a:extLst>
          </p:cNvPr>
          <p:cNvSpPr/>
          <p:nvPr/>
        </p:nvSpPr>
        <p:spPr>
          <a:xfrm>
            <a:off x="446139" y="1125163"/>
            <a:ext cx="2409845" cy="647837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200" b="1" i="1" dirty="0">
                <a:solidFill>
                  <a:schemeClr val="tx1"/>
                </a:solidFill>
              </a:rPr>
              <a:t>Each region manages their own data in different database systems or manually with Excel</a:t>
            </a:r>
          </a:p>
        </p:txBody>
      </p:sp>
      <p:sp>
        <p:nvSpPr>
          <p:cNvPr id="26" name="Flussdiagramm: Dokument 25">
            <a:extLst>
              <a:ext uri="{FF2B5EF4-FFF2-40B4-BE49-F238E27FC236}">
                <a16:creationId xmlns:a16="http://schemas.microsoft.com/office/drawing/2014/main" id="{2669E422-25BA-45E0-B5AE-212EB58CA6F2}"/>
              </a:ext>
            </a:extLst>
          </p:cNvPr>
          <p:cNvSpPr/>
          <p:nvPr/>
        </p:nvSpPr>
        <p:spPr>
          <a:xfrm>
            <a:off x="479376" y="5664641"/>
            <a:ext cx="1584176" cy="499252"/>
          </a:xfrm>
          <a:prstGeom prst="flowChartDocumen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Region 20</a:t>
            </a:r>
          </a:p>
          <a:p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Asia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24" name="Flussdiagramm: Zentralspeicher 123">
            <a:extLst>
              <a:ext uri="{FF2B5EF4-FFF2-40B4-BE49-F238E27FC236}">
                <a16:creationId xmlns:a16="http://schemas.microsoft.com/office/drawing/2014/main" id="{478788DD-7C39-4448-8527-0F37AA6FE7B0}"/>
              </a:ext>
            </a:extLst>
          </p:cNvPr>
          <p:cNvSpPr/>
          <p:nvPr/>
        </p:nvSpPr>
        <p:spPr>
          <a:xfrm>
            <a:off x="7536000" y="5445256"/>
            <a:ext cx="432048" cy="288112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100" dirty="0">
                <a:solidFill>
                  <a:schemeClr val="tx1"/>
                </a:solidFill>
              </a:rPr>
              <a:t>Excel</a:t>
            </a:r>
          </a:p>
        </p:txBody>
      </p:sp>
      <p:sp>
        <p:nvSpPr>
          <p:cNvPr id="125" name="Flussdiagramm: Zentralspeicher 124">
            <a:extLst>
              <a:ext uri="{FF2B5EF4-FFF2-40B4-BE49-F238E27FC236}">
                <a16:creationId xmlns:a16="http://schemas.microsoft.com/office/drawing/2014/main" id="{27D349ED-9D30-488A-B7C1-7539CE281772}"/>
              </a:ext>
            </a:extLst>
          </p:cNvPr>
          <p:cNvSpPr/>
          <p:nvPr/>
        </p:nvSpPr>
        <p:spPr>
          <a:xfrm>
            <a:off x="7536000" y="4005256"/>
            <a:ext cx="432048" cy="288112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100" dirty="0">
                <a:solidFill>
                  <a:schemeClr val="tx1"/>
                </a:solidFill>
              </a:rPr>
              <a:t>Excel</a:t>
            </a:r>
          </a:p>
        </p:txBody>
      </p:sp>
      <p:sp>
        <p:nvSpPr>
          <p:cNvPr id="126" name="Flussdiagramm: Zentralspeicher 125">
            <a:extLst>
              <a:ext uri="{FF2B5EF4-FFF2-40B4-BE49-F238E27FC236}">
                <a16:creationId xmlns:a16="http://schemas.microsoft.com/office/drawing/2014/main" id="{C9AD28A5-0A0E-4231-9FC2-3960CAFF274B}"/>
              </a:ext>
            </a:extLst>
          </p:cNvPr>
          <p:cNvSpPr/>
          <p:nvPr/>
        </p:nvSpPr>
        <p:spPr>
          <a:xfrm>
            <a:off x="7536000" y="3285256"/>
            <a:ext cx="432048" cy="288112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100" dirty="0">
                <a:solidFill>
                  <a:schemeClr val="tx1"/>
                </a:solidFill>
              </a:rPr>
              <a:t>Excel</a:t>
            </a:r>
          </a:p>
        </p:txBody>
      </p:sp>
      <p:sp>
        <p:nvSpPr>
          <p:cNvPr id="127" name="Flussdiagramm: Zentralspeicher 126">
            <a:extLst>
              <a:ext uri="{FF2B5EF4-FFF2-40B4-BE49-F238E27FC236}">
                <a16:creationId xmlns:a16="http://schemas.microsoft.com/office/drawing/2014/main" id="{139120BF-C91E-4E94-9759-2ACDBFAA5619}"/>
              </a:ext>
            </a:extLst>
          </p:cNvPr>
          <p:cNvSpPr/>
          <p:nvPr/>
        </p:nvSpPr>
        <p:spPr>
          <a:xfrm>
            <a:off x="7536000" y="6165256"/>
            <a:ext cx="432048" cy="288112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100" dirty="0">
                <a:solidFill>
                  <a:schemeClr val="tx1"/>
                </a:solidFill>
              </a:rPr>
              <a:t>Excel</a:t>
            </a:r>
          </a:p>
        </p:txBody>
      </p:sp>
      <p:sp>
        <p:nvSpPr>
          <p:cNvPr id="117" name="Rechteck 116">
            <a:extLst>
              <a:ext uri="{FF2B5EF4-FFF2-40B4-BE49-F238E27FC236}">
                <a16:creationId xmlns:a16="http://schemas.microsoft.com/office/drawing/2014/main" id="{766CF65C-AFDA-42F1-97CB-D21C82D09190}"/>
              </a:ext>
            </a:extLst>
          </p:cNvPr>
          <p:cNvSpPr/>
          <p:nvPr/>
        </p:nvSpPr>
        <p:spPr>
          <a:xfrm>
            <a:off x="6167344" y="2565000"/>
            <a:ext cx="2160656" cy="576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 two Excel files are </a:t>
            </a:r>
            <a:r>
              <a:rPr lang="en-US" sz="1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revolving, </a:t>
            </a:r>
            <a:br>
              <a:rPr lang="en-US" sz="1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i.e. mutually used and updated</a:t>
            </a:r>
            <a:b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by the user and the B4P program</a:t>
            </a:r>
          </a:p>
        </p:txBody>
      </p:sp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134B76F4-533F-4AE3-8DB5-5C2198C5B47C}"/>
              </a:ext>
            </a:extLst>
          </p:cNvPr>
          <p:cNvSpPr/>
          <p:nvPr/>
        </p:nvSpPr>
        <p:spPr>
          <a:xfrm>
            <a:off x="6012350" y="2493256"/>
            <a:ext cx="2459650" cy="2088000"/>
          </a:xfrm>
          <a:prstGeom prst="roundRect">
            <a:avLst>
              <a:gd name="adj" fmla="val 4645"/>
            </a:avLst>
          </a:prstGeom>
          <a:noFill/>
          <a:ln w="9525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120" name="B4P">
            <a:extLst>
              <a:ext uri="{FF2B5EF4-FFF2-40B4-BE49-F238E27FC236}">
                <a16:creationId xmlns:a16="http://schemas.microsoft.com/office/drawing/2014/main" id="{BDE38851-10C2-3F43-B588-B0588D890354}"/>
              </a:ext>
            </a:extLst>
          </p:cNvPr>
          <p:cNvSpPr txBox="1"/>
          <p:nvPr/>
        </p:nvSpPr>
        <p:spPr>
          <a:xfrm>
            <a:off x="4061757" y="1206259"/>
            <a:ext cx="1134143" cy="3409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 anchor="ctr" anchorCtr="0">
            <a:noAutofit/>
          </a:bodyPr>
          <a:lstStyle>
            <a:lvl1pPr algn="ctr">
              <a:defRPr sz="4200" b="1">
                <a:solidFill>
                  <a:srgbClr val="FFFFFF"/>
                </a:solidFill>
              </a:defRPr>
            </a:lvl1pPr>
          </a:lstStyle>
          <a:p>
            <a:r>
              <a:rPr lang="en-US" sz="3600" noProof="1"/>
              <a:t>B4P</a:t>
            </a:r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7B026B14-767B-2D44-8777-EF42383B6CD6}"/>
              </a:ext>
            </a:extLst>
          </p:cNvPr>
          <p:cNvSpPr/>
          <p:nvPr/>
        </p:nvSpPr>
        <p:spPr>
          <a:xfrm>
            <a:off x="293414" y="6355963"/>
            <a:ext cx="286969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600" b="1" dirty="0"/>
              <a:t>More than 20 different files!</a:t>
            </a:r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5E2B0D88-F1D6-394A-90FB-E29669E8D000}"/>
              </a:ext>
            </a:extLst>
          </p:cNvPr>
          <p:cNvSpPr/>
          <p:nvPr/>
        </p:nvSpPr>
        <p:spPr>
          <a:xfrm>
            <a:off x="1127464" y="4437000"/>
            <a:ext cx="144536" cy="116453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41" name="Flussdiagramm: Zentralspeicher 24">
            <a:extLst>
              <a:ext uri="{FF2B5EF4-FFF2-40B4-BE49-F238E27FC236}">
                <a16:creationId xmlns:a16="http://schemas.microsoft.com/office/drawing/2014/main" id="{142575E9-7493-1447-934B-16550584CE2E}"/>
              </a:ext>
            </a:extLst>
          </p:cNvPr>
          <p:cNvSpPr/>
          <p:nvPr/>
        </p:nvSpPr>
        <p:spPr>
          <a:xfrm>
            <a:off x="1487488" y="2620532"/>
            <a:ext cx="432048" cy="288112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100" dirty="0">
                <a:solidFill>
                  <a:schemeClr val="tx1"/>
                </a:solidFill>
              </a:rPr>
              <a:t>Excel</a:t>
            </a:r>
          </a:p>
        </p:txBody>
      </p:sp>
      <p:sp>
        <p:nvSpPr>
          <p:cNvPr id="142" name="Flussdiagramm: Zentralspeicher 24">
            <a:extLst>
              <a:ext uri="{FF2B5EF4-FFF2-40B4-BE49-F238E27FC236}">
                <a16:creationId xmlns:a16="http://schemas.microsoft.com/office/drawing/2014/main" id="{164B97F5-ABA3-2B4D-8B03-C37978730B49}"/>
              </a:ext>
            </a:extLst>
          </p:cNvPr>
          <p:cNvSpPr/>
          <p:nvPr/>
        </p:nvSpPr>
        <p:spPr>
          <a:xfrm>
            <a:off x="1503369" y="3914657"/>
            <a:ext cx="432048" cy="288112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100" dirty="0">
                <a:solidFill>
                  <a:schemeClr val="tx1"/>
                </a:solidFill>
              </a:rPr>
              <a:t>Excel</a:t>
            </a:r>
          </a:p>
        </p:txBody>
      </p:sp>
      <p:sp>
        <p:nvSpPr>
          <p:cNvPr id="143" name="Zylinder 17">
            <a:extLst>
              <a:ext uri="{FF2B5EF4-FFF2-40B4-BE49-F238E27FC236}">
                <a16:creationId xmlns:a16="http://schemas.microsoft.com/office/drawing/2014/main" id="{6B128654-4BD5-8847-BC99-2ED2CE3DEE29}"/>
              </a:ext>
            </a:extLst>
          </p:cNvPr>
          <p:cNvSpPr/>
          <p:nvPr/>
        </p:nvSpPr>
        <p:spPr>
          <a:xfrm>
            <a:off x="1500204" y="5731425"/>
            <a:ext cx="432048" cy="288032"/>
          </a:xfrm>
          <a:prstGeom prst="can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54000" rIns="36000" bIns="72000" rtlCol="0" anchor="t"/>
          <a:lstStyle/>
          <a:p>
            <a:pPr algn="l"/>
            <a:endParaRPr lang="de-CH" dirty="0"/>
          </a:p>
        </p:txBody>
      </p:sp>
      <p:sp>
        <p:nvSpPr>
          <p:cNvPr id="145" name="Oval 144">
            <a:extLst>
              <a:ext uri="{FF2B5EF4-FFF2-40B4-BE49-F238E27FC236}">
                <a16:creationId xmlns:a16="http://schemas.microsoft.com/office/drawing/2014/main" id="{64815474-BF38-0248-9369-69D1D2BDD0EB}"/>
              </a:ext>
            </a:extLst>
          </p:cNvPr>
          <p:cNvSpPr/>
          <p:nvPr/>
        </p:nvSpPr>
        <p:spPr>
          <a:xfrm>
            <a:off x="1127464" y="4609481"/>
            <a:ext cx="144536" cy="116453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46" name="Oval 145">
            <a:extLst>
              <a:ext uri="{FF2B5EF4-FFF2-40B4-BE49-F238E27FC236}">
                <a16:creationId xmlns:a16="http://schemas.microsoft.com/office/drawing/2014/main" id="{AB047E7E-FB62-114A-B198-337B1D0DF0A2}"/>
              </a:ext>
            </a:extLst>
          </p:cNvPr>
          <p:cNvSpPr/>
          <p:nvPr/>
        </p:nvSpPr>
        <p:spPr>
          <a:xfrm>
            <a:off x="1127464" y="4781962"/>
            <a:ext cx="144536" cy="116453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61187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842FF6D9-8B65-433F-86B3-6FB6CD6E60E7}"/>
              </a:ext>
            </a:extLst>
          </p:cNvPr>
          <p:cNvSpPr/>
          <p:nvPr/>
        </p:nvSpPr>
        <p:spPr>
          <a:xfrm>
            <a:off x="911664" y="2567368"/>
            <a:ext cx="2160240" cy="79208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ERP</a:t>
            </a:r>
          </a:p>
          <a:p>
            <a:r>
              <a:rPr lang="en-US" sz="1200" b="1" dirty="0">
                <a:solidFill>
                  <a:schemeClr val="tx1"/>
                </a:solidFill>
              </a:rPr>
              <a:t>Site 1</a:t>
            </a:r>
          </a:p>
        </p:txBody>
      </p:sp>
      <p:sp>
        <p:nvSpPr>
          <p:cNvPr id="137" name="Rechteck 136">
            <a:extLst>
              <a:ext uri="{FF2B5EF4-FFF2-40B4-BE49-F238E27FC236}">
                <a16:creationId xmlns:a16="http://schemas.microsoft.com/office/drawing/2014/main" id="{6D818AA1-8853-45E4-AB62-B81C55B65AF3}"/>
              </a:ext>
            </a:extLst>
          </p:cNvPr>
          <p:cNvSpPr/>
          <p:nvPr/>
        </p:nvSpPr>
        <p:spPr>
          <a:xfrm>
            <a:off x="911664" y="3503472"/>
            <a:ext cx="2160240" cy="79208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ERP</a:t>
            </a:r>
          </a:p>
          <a:p>
            <a:r>
              <a:rPr lang="en-US" sz="1200" b="1" dirty="0">
                <a:solidFill>
                  <a:schemeClr val="tx1"/>
                </a:solidFill>
              </a:rPr>
              <a:t>Site 2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F3CD46D-F37E-4BFA-948D-3177BE247A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119056"/>
            <a:ext cx="11232000" cy="717944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B4P Real-world Use Case #2</a:t>
            </a:r>
            <a:br>
              <a:rPr lang="en-US" dirty="0"/>
            </a:br>
            <a:r>
              <a:rPr lang="en-US" dirty="0">
                <a:solidFill>
                  <a:srgbClr val="3264C8"/>
                </a:solidFill>
              </a:rPr>
              <a:t>Information interchange between multiple different databases</a:t>
            </a:r>
          </a:p>
        </p:txBody>
      </p:sp>
      <p:sp>
        <p:nvSpPr>
          <p:cNvPr id="118" name="Zylinder 117">
            <a:extLst>
              <a:ext uri="{FF2B5EF4-FFF2-40B4-BE49-F238E27FC236}">
                <a16:creationId xmlns:a16="http://schemas.microsoft.com/office/drawing/2014/main" id="{F9E0AB93-8467-4CBB-BBF2-98F7CB6EF624}"/>
              </a:ext>
            </a:extLst>
          </p:cNvPr>
          <p:cNvSpPr/>
          <p:nvPr/>
        </p:nvSpPr>
        <p:spPr>
          <a:xfrm>
            <a:off x="1919776" y="2783392"/>
            <a:ext cx="720000" cy="432000"/>
          </a:xfrm>
          <a:prstGeom prst="can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54000" rIns="36000" bIns="72000" rtlCol="0" anchor="t"/>
          <a:lstStyle/>
          <a:p>
            <a:pPr algn="l"/>
            <a:endParaRPr lang="en-US" dirty="0"/>
          </a:p>
        </p:txBody>
      </p:sp>
      <p:sp>
        <p:nvSpPr>
          <p:cNvPr id="120" name="Zylinder 119">
            <a:extLst>
              <a:ext uri="{FF2B5EF4-FFF2-40B4-BE49-F238E27FC236}">
                <a16:creationId xmlns:a16="http://schemas.microsoft.com/office/drawing/2014/main" id="{A7146314-D8B1-4EFB-98B0-F97A180D4A83}"/>
              </a:ext>
            </a:extLst>
          </p:cNvPr>
          <p:cNvSpPr/>
          <p:nvPr/>
        </p:nvSpPr>
        <p:spPr>
          <a:xfrm>
            <a:off x="1919776" y="3647488"/>
            <a:ext cx="720000" cy="432000"/>
          </a:xfrm>
          <a:prstGeom prst="can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54000" rIns="36000" bIns="72000" rtlCol="0" anchor="t"/>
          <a:lstStyle/>
          <a:p>
            <a:pPr algn="l"/>
            <a:endParaRPr lang="en-US" dirty="0"/>
          </a:p>
        </p:txBody>
      </p:sp>
      <p:sp>
        <p:nvSpPr>
          <p:cNvPr id="121" name="Flussdiagramm: Dokument 120">
            <a:extLst>
              <a:ext uri="{FF2B5EF4-FFF2-40B4-BE49-F238E27FC236}">
                <a16:creationId xmlns:a16="http://schemas.microsoft.com/office/drawing/2014/main" id="{316FD1F6-C5BB-4A64-A76A-445BDA2C6741}"/>
              </a:ext>
            </a:extLst>
          </p:cNvPr>
          <p:cNvSpPr/>
          <p:nvPr/>
        </p:nvSpPr>
        <p:spPr>
          <a:xfrm>
            <a:off x="7680416" y="2999416"/>
            <a:ext cx="2160000" cy="720000"/>
          </a:xfrm>
          <a:prstGeom prst="flowChartDocumen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Cloud based</a:t>
            </a:r>
          </a:p>
          <a:p>
            <a:r>
              <a:rPr lang="en-US" sz="1200" b="1" dirty="0">
                <a:solidFill>
                  <a:schemeClr val="tx1"/>
                </a:solidFill>
              </a:rPr>
              <a:t>CRM database</a:t>
            </a:r>
          </a:p>
        </p:txBody>
      </p:sp>
      <p:sp>
        <p:nvSpPr>
          <p:cNvPr id="122" name="Zylinder 121">
            <a:extLst>
              <a:ext uri="{FF2B5EF4-FFF2-40B4-BE49-F238E27FC236}">
                <a16:creationId xmlns:a16="http://schemas.microsoft.com/office/drawing/2014/main" id="{C652ABDD-A065-4D7E-AF32-765C5BFAE090}"/>
              </a:ext>
            </a:extLst>
          </p:cNvPr>
          <p:cNvSpPr/>
          <p:nvPr/>
        </p:nvSpPr>
        <p:spPr>
          <a:xfrm>
            <a:off x="8976000" y="3071424"/>
            <a:ext cx="720000" cy="432000"/>
          </a:xfrm>
          <a:prstGeom prst="can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54000" rIns="36000" bIns="72000" rtlCol="0" anchor="t"/>
          <a:lstStyle/>
          <a:p>
            <a:pPr algn="l"/>
            <a:endParaRPr lang="en-US" dirty="0"/>
          </a:p>
        </p:txBody>
      </p:sp>
      <p:cxnSp>
        <p:nvCxnSpPr>
          <p:cNvPr id="127" name="Gerade Verbindung mit Pfeil 126">
            <a:extLst>
              <a:ext uri="{FF2B5EF4-FFF2-40B4-BE49-F238E27FC236}">
                <a16:creationId xmlns:a16="http://schemas.microsoft.com/office/drawing/2014/main" id="{735812C1-8615-4F6E-953C-9EA338A49C3F}"/>
              </a:ext>
            </a:extLst>
          </p:cNvPr>
          <p:cNvCxnSpPr>
            <a:cxnSpLocks/>
          </p:cNvCxnSpPr>
          <p:nvPr/>
        </p:nvCxnSpPr>
        <p:spPr>
          <a:xfrm>
            <a:off x="3071904" y="3791504"/>
            <a:ext cx="100811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Gerade Verbindung mit Pfeil 127">
            <a:extLst>
              <a:ext uri="{FF2B5EF4-FFF2-40B4-BE49-F238E27FC236}">
                <a16:creationId xmlns:a16="http://schemas.microsoft.com/office/drawing/2014/main" id="{0ED6D46B-7D39-4F7A-AAF8-57D40CE67796}"/>
              </a:ext>
            </a:extLst>
          </p:cNvPr>
          <p:cNvCxnSpPr>
            <a:cxnSpLocks/>
          </p:cNvCxnSpPr>
          <p:nvPr/>
        </p:nvCxnSpPr>
        <p:spPr>
          <a:xfrm flipH="1">
            <a:off x="3071904" y="3647504"/>
            <a:ext cx="100811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Gerade Verbindung mit Pfeil 128">
            <a:extLst>
              <a:ext uri="{FF2B5EF4-FFF2-40B4-BE49-F238E27FC236}">
                <a16:creationId xmlns:a16="http://schemas.microsoft.com/office/drawing/2014/main" id="{9B6DA5FD-1A0A-4521-A2CB-0272D5454B23}"/>
              </a:ext>
            </a:extLst>
          </p:cNvPr>
          <p:cNvCxnSpPr>
            <a:cxnSpLocks/>
          </p:cNvCxnSpPr>
          <p:nvPr/>
        </p:nvCxnSpPr>
        <p:spPr>
          <a:xfrm>
            <a:off x="3071904" y="3071424"/>
            <a:ext cx="100811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Gerade Verbindung mit Pfeil 129">
            <a:extLst>
              <a:ext uri="{FF2B5EF4-FFF2-40B4-BE49-F238E27FC236}">
                <a16:creationId xmlns:a16="http://schemas.microsoft.com/office/drawing/2014/main" id="{E87DB22C-5CCC-43A8-A4DB-1C5CC87504B0}"/>
              </a:ext>
            </a:extLst>
          </p:cNvPr>
          <p:cNvCxnSpPr>
            <a:cxnSpLocks/>
          </p:cNvCxnSpPr>
          <p:nvPr/>
        </p:nvCxnSpPr>
        <p:spPr>
          <a:xfrm flipH="1">
            <a:off x="3071904" y="2927424"/>
            <a:ext cx="100811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Gerade Verbindung mit Pfeil 130">
            <a:extLst>
              <a:ext uri="{FF2B5EF4-FFF2-40B4-BE49-F238E27FC236}">
                <a16:creationId xmlns:a16="http://schemas.microsoft.com/office/drawing/2014/main" id="{E01B25CE-0538-4B47-B04D-4F695820FA56}"/>
              </a:ext>
            </a:extLst>
          </p:cNvPr>
          <p:cNvCxnSpPr>
            <a:cxnSpLocks/>
          </p:cNvCxnSpPr>
          <p:nvPr/>
        </p:nvCxnSpPr>
        <p:spPr>
          <a:xfrm>
            <a:off x="6672304" y="3359456"/>
            <a:ext cx="100811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Gerade Verbindung mit Pfeil 131">
            <a:extLst>
              <a:ext uri="{FF2B5EF4-FFF2-40B4-BE49-F238E27FC236}">
                <a16:creationId xmlns:a16="http://schemas.microsoft.com/office/drawing/2014/main" id="{3DE4C281-5515-41F1-A454-0E44A6C94991}"/>
              </a:ext>
            </a:extLst>
          </p:cNvPr>
          <p:cNvCxnSpPr>
            <a:cxnSpLocks/>
          </p:cNvCxnSpPr>
          <p:nvPr/>
        </p:nvCxnSpPr>
        <p:spPr>
          <a:xfrm flipH="1">
            <a:off x="6672304" y="3215456"/>
            <a:ext cx="100811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Flussdiagramm: Dokument 132">
            <a:extLst>
              <a:ext uri="{FF2B5EF4-FFF2-40B4-BE49-F238E27FC236}">
                <a16:creationId xmlns:a16="http://schemas.microsoft.com/office/drawing/2014/main" id="{E8D1E20A-268E-4B8D-8DB0-FF2EE2ACB7C3}"/>
              </a:ext>
            </a:extLst>
          </p:cNvPr>
          <p:cNvSpPr/>
          <p:nvPr/>
        </p:nvSpPr>
        <p:spPr>
          <a:xfrm>
            <a:off x="4080000" y="5015640"/>
            <a:ext cx="2592000" cy="863760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Data Xchg Reports</a:t>
            </a:r>
          </a:p>
          <a:p>
            <a:r>
              <a:rPr lang="en-US" sz="1200" dirty="0">
                <a:solidFill>
                  <a:schemeClr val="tx1"/>
                </a:solidFill>
              </a:rPr>
              <a:t>(e.g. changes,</a:t>
            </a:r>
          </a:p>
          <a:p>
            <a:r>
              <a:rPr lang="en-US" sz="1200" dirty="0">
                <a:solidFill>
                  <a:schemeClr val="tx1"/>
                </a:solidFill>
              </a:rPr>
              <a:t>inconsistencies)</a:t>
            </a:r>
          </a:p>
        </p:txBody>
      </p:sp>
      <p:cxnSp>
        <p:nvCxnSpPr>
          <p:cNvPr id="134" name="Gerade Verbindung mit Pfeil 133">
            <a:extLst>
              <a:ext uri="{FF2B5EF4-FFF2-40B4-BE49-F238E27FC236}">
                <a16:creationId xmlns:a16="http://schemas.microsoft.com/office/drawing/2014/main" id="{8A62C015-0325-4CCA-9004-E1A46690623F}"/>
              </a:ext>
            </a:extLst>
          </p:cNvPr>
          <p:cNvCxnSpPr>
            <a:cxnSpLocks/>
          </p:cNvCxnSpPr>
          <p:nvPr/>
        </p:nvCxnSpPr>
        <p:spPr>
          <a:xfrm>
            <a:off x="5376160" y="4079536"/>
            <a:ext cx="0" cy="93610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599D577A-91A0-4167-8FE6-03B5312F303C}"/>
              </a:ext>
            </a:extLst>
          </p:cNvPr>
          <p:cNvSpPr/>
          <p:nvPr/>
        </p:nvSpPr>
        <p:spPr>
          <a:xfrm>
            <a:off x="4080016" y="2639376"/>
            <a:ext cx="2592288" cy="1440160"/>
          </a:xfrm>
          <a:prstGeom prst="roundRect">
            <a:avLst>
              <a:gd name="adj" fmla="val 11065"/>
            </a:avLst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8" name="Rechteck 137">
            <a:extLst>
              <a:ext uri="{FF2B5EF4-FFF2-40B4-BE49-F238E27FC236}">
                <a16:creationId xmlns:a16="http://schemas.microsoft.com/office/drawing/2014/main" id="{DEB8F4B1-B2FF-4431-AAEC-A1228E8C3B08}"/>
              </a:ext>
            </a:extLst>
          </p:cNvPr>
          <p:cNvSpPr/>
          <p:nvPr/>
        </p:nvSpPr>
        <p:spPr>
          <a:xfrm>
            <a:off x="4080000" y="1343152"/>
            <a:ext cx="2592000" cy="792088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Lookup Tables</a:t>
            </a:r>
          </a:p>
          <a:p>
            <a:r>
              <a:rPr lang="en-US" sz="1200" b="1" dirty="0">
                <a:solidFill>
                  <a:schemeClr val="tx1"/>
                </a:solidFill>
              </a:rPr>
              <a:t>e.g. exchange rates,</a:t>
            </a:r>
          </a:p>
          <a:p>
            <a:r>
              <a:rPr lang="en-US" sz="1200" b="1" dirty="0">
                <a:solidFill>
                  <a:schemeClr val="tx1"/>
                </a:solidFill>
              </a:rPr>
              <a:t>product portfolios</a:t>
            </a:r>
          </a:p>
        </p:txBody>
      </p:sp>
      <p:cxnSp>
        <p:nvCxnSpPr>
          <p:cNvPr id="139" name="Gerade Verbindung mit Pfeil 138">
            <a:extLst>
              <a:ext uri="{FF2B5EF4-FFF2-40B4-BE49-F238E27FC236}">
                <a16:creationId xmlns:a16="http://schemas.microsoft.com/office/drawing/2014/main" id="{26C3E348-A21F-4154-A5AA-97A3AFF00AFF}"/>
              </a:ext>
            </a:extLst>
          </p:cNvPr>
          <p:cNvCxnSpPr>
            <a:cxnSpLocks/>
          </p:cNvCxnSpPr>
          <p:nvPr/>
        </p:nvCxnSpPr>
        <p:spPr>
          <a:xfrm>
            <a:off x="5375920" y="2135240"/>
            <a:ext cx="0" cy="50405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Rechteck 140">
            <a:extLst>
              <a:ext uri="{FF2B5EF4-FFF2-40B4-BE49-F238E27FC236}">
                <a16:creationId xmlns:a16="http://schemas.microsoft.com/office/drawing/2014/main" id="{CD533596-06DB-4FBA-BFB6-A337FE0C7E56}"/>
              </a:ext>
            </a:extLst>
          </p:cNvPr>
          <p:cNvSpPr/>
          <p:nvPr/>
        </p:nvSpPr>
        <p:spPr>
          <a:xfrm>
            <a:off x="7392000" y="4007616"/>
            <a:ext cx="3600000" cy="792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Example 1: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Information about new orders booked into the ERP system will be reported to the CRM system in order to mark the opportunity as "ordered".</a:t>
            </a:r>
          </a:p>
        </p:txBody>
      </p:sp>
      <p:sp>
        <p:nvSpPr>
          <p:cNvPr id="142" name="Rechteck 141">
            <a:extLst>
              <a:ext uri="{FF2B5EF4-FFF2-40B4-BE49-F238E27FC236}">
                <a16:creationId xmlns:a16="http://schemas.microsoft.com/office/drawing/2014/main" id="{8127BBAF-D3A4-43E9-BB55-431E267CA5D1}"/>
              </a:ext>
            </a:extLst>
          </p:cNvPr>
          <p:cNvSpPr/>
          <p:nvPr/>
        </p:nvSpPr>
        <p:spPr>
          <a:xfrm>
            <a:off x="7392000" y="4943719"/>
            <a:ext cx="3600000" cy="1005281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Example 2: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Key dates (e.g. planned order date, delivery dates) for the same opportunity or order are different in the CRM and ERP system.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Report the differences, and, if allowed, use automated rules to resolve the inconsistencies</a:t>
            </a:r>
          </a:p>
        </p:txBody>
      </p:sp>
      <p:sp>
        <p:nvSpPr>
          <p:cNvPr id="27" name="Flussdiagramm: Zentralspeicher 26">
            <a:extLst>
              <a:ext uri="{FF2B5EF4-FFF2-40B4-BE49-F238E27FC236}">
                <a16:creationId xmlns:a16="http://schemas.microsoft.com/office/drawing/2014/main" id="{93ECF062-0067-49DB-BF9C-EC655C39A92A}"/>
              </a:ext>
            </a:extLst>
          </p:cNvPr>
          <p:cNvSpPr/>
          <p:nvPr/>
        </p:nvSpPr>
        <p:spPr>
          <a:xfrm>
            <a:off x="5807720" y="1559400"/>
            <a:ext cx="720000" cy="432000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400" dirty="0">
                <a:solidFill>
                  <a:schemeClr val="tx1"/>
                </a:solidFill>
              </a:rPr>
              <a:t>Excel</a:t>
            </a:r>
          </a:p>
        </p:txBody>
      </p:sp>
      <p:sp>
        <p:nvSpPr>
          <p:cNvPr id="26" name="Flussdiagramm: Zentralspeicher 25">
            <a:extLst>
              <a:ext uri="{FF2B5EF4-FFF2-40B4-BE49-F238E27FC236}">
                <a16:creationId xmlns:a16="http://schemas.microsoft.com/office/drawing/2014/main" id="{7C5F31F0-7C08-45D2-B76E-5E5333DE3897}"/>
              </a:ext>
            </a:extLst>
          </p:cNvPr>
          <p:cNvSpPr/>
          <p:nvPr/>
        </p:nvSpPr>
        <p:spPr>
          <a:xfrm>
            <a:off x="5808000" y="5159400"/>
            <a:ext cx="720000" cy="432000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400" dirty="0">
                <a:solidFill>
                  <a:schemeClr val="tx1"/>
                </a:solidFill>
              </a:rPr>
              <a:t>Excel</a:t>
            </a:r>
          </a:p>
        </p:txBody>
      </p:sp>
      <p:sp>
        <p:nvSpPr>
          <p:cNvPr id="28" name="B4P">
            <a:extLst>
              <a:ext uri="{FF2B5EF4-FFF2-40B4-BE49-F238E27FC236}">
                <a16:creationId xmlns:a16="http://schemas.microsoft.com/office/drawing/2014/main" id="{CFCB3969-E1D5-4FF4-B1E6-733D6486D3CA}"/>
              </a:ext>
            </a:extLst>
          </p:cNvPr>
          <p:cNvSpPr txBox="1"/>
          <p:nvPr/>
        </p:nvSpPr>
        <p:spPr>
          <a:xfrm>
            <a:off x="4656000" y="2737631"/>
            <a:ext cx="1295920" cy="40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 anchor="ctr" anchorCtr="0">
            <a:noAutofit/>
          </a:bodyPr>
          <a:lstStyle>
            <a:lvl1pPr algn="ctr">
              <a:defRPr sz="4200" b="1">
                <a:solidFill>
                  <a:srgbClr val="FFFFFF"/>
                </a:solidFill>
              </a:defRPr>
            </a:lvl1pPr>
          </a:lstStyle>
          <a:p>
            <a:r>
              <a:rPr lang="en-US" sz="5000" noProof="1"/>
              <a:t>B4P</a:t>
            </a:r>
          </a:p>
        </p:txBody>
      </p:sp>
      <p:sp>
        <p:nvSpPr>
          <p:cNvPr id="29" name="Triangle">
            <a:extLst>
              <a:ext uri="{FF2B5EF4-FFF2-40B4-BE49-F238E27FC236}">
                <a16:creationId xmlns:a16="http://schemas.microsoft.com/office/drawing/2014/main" id="{55661D94-5013-489A-B98D-5B4D21EE1777}"/>
              </a:ext>
            </a:extLst>
          </p:cNvPr>
          <p:cNvSpPr/>
          <p:nvPr/>
        </p:nvSpPr>
        <p:spPr>
          <a:xfrm rot="5400000">
            <a:off x="5061688" y="3215525"/>
            <a:ext cx="628462" cy="7919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FFF"/>
          </a:solidFill>
          <a:ln w="12700">
            <a:noFill/>
          </a:ln>
        </p:spPr>
        <p:txBody>
          <a:bodyPr lIns="36000" tIns="36000" rIns="36000" bIns="3600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21639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ounded Rectangle 3">
            <a:extLst>
              <a:ext uri="{FF2B5EF4-FFF2-40B4-BE49-F238E27FC236}">
                <a16:creationId xmlns:a16="http://schemas.microsoft.com/office/drawing/2014/main" id="{2ABECA9C-9CEC-4079-B4CE-8AAF476210C6}"/>
              </a:ext>
            </a:extLst>
          </p:cNvPr>
          <p:cNvSpPr/>
          <p:nvPr/>
        </p:nvSpPr>
        <p:spPr>
          <a:xfrm>
            <a:off x="7320664" y="1916728"/>
            <a:ext cx="1872000" cy="2376000"/>
          </a:xfrm>
          <a:prstGeom prst="roundRect">
            <a:avLst>
              <a:gd name="adj" fmla="val 4847"/>
            </a:avLst>
          </a:prstGeom>
          <a:solidFill>
            <a:srgbClr val="2850A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 	</a:t>
            </a:r>
          </a:p>
        </p:txBody>
      </p:sp>
      <p:sp>
        <p:nvSpPr>
          <p:cNvPr id="69" name="Rounded Rectangle 3">
            <a:extLst>
              <a:ext uri="{FF2B5EF4-FFF2-40B4-BE49-F238E27FC236}">
                <a16:creationId xmlns:a16="http://schemas.microsoft.com/office/drawing/2014/main" id="{D26847A6-D55E-4906-AADE-C9ABC50923BC}"/>
              </a:ext>
            </a:extLst>
          </p:cNvPr>
          <p:cNvSpPr/>
          <p:nvPr/>
        </p:nvSpPr>
        <p:spPr>
          <a:xfrm>
            <a:off x="2640664" y="1916728"/>
            <a:ext cx="1872000" cy="3816000"/>
          </a:xfrm>
          <a:prstGeom prst="roundRect">
            <a:avLst>
              <a:gd name="adj" fmla="val 4847"/>
            </a:avLst>
          </a:prstGeom>
          <a:solidFill>
            <a:srgbClr val="2850A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 	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F3CD46D-F37E-4BFA-948D-3177BE247A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117000"/>
            <a:ext cx="11232000" cy="717944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B4P Real-world Use Case #3</a:t>
            </a:r>
            <a:br>
              <a:rPr lang="en-US" dirty="0"/>
            </a:br>
            <a:r>
              <a:rPr lang="en-US" dirty="0">
                <a:solidFill>
                  <a:srgbClr val="3264C8"/>
                </a:solidFill>
              </a:rPr>
              <a:t>Enriched Business Intelligence from many data sources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85DB63D-5896-4923-B20B-B15B8884B0A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07435" y="6452637"/>
            <a:ext cx="8159850" cy="360363"/>
          </a:xfrm>
        </p:spPr>
        <p:txBody>
          <a:bodyPr>
            <a:normAutofit fontScale="62500" lnSpcReduction="20000"/>
          </a:bodyPr>
          <a:lstStyle/>
          <a:p>
            <a:r>
              <a:rPr lang="en-US" sz="1100" dirty="0"/>
              <a:t>ERP = Enterprise Resource Management Databases (e.g. SAP, Oracle, BAAN, Abacus)</a:t>
            </a:r>
          </a:p>
          <a:p>
            <a:r>
              <a:rPr lang="en-US" sz="1100" dirty="0"/>
              <a:t>CRM = Customer Relationship Database (e.g. Salesforce)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51DEA935-5437-4CC0-98D5-AB5BE417FE89}"/>
              </a:ext>
            </a:extLst>
          </p:cNvPr>
          <p:cNvSpPr/>
          <p:nvPr/>
        </p:nvSpPr>
        <p:spPr>
          <a:xfrm>
            <a:off x="2784288" y="2060592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Filter</a:t>
            </a:r>
          </a:p>
        </p:txBody>
      </p: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41C9DA8F-1801-41B1-9CA0-571FA355D2D9}"/>
              </a:ext>
            </a:extLst>
          </p:cNvPr>
          <p:cNvCxnSpPr>
            <a:cxnSpLocks/>
            <a:stCxn id="26" idx="2"/>
          </p:cNvCxnSpPr>
          <p:nvPr/>
        </p:nvCxnSpPr>
        <p:spPr>
          <a:xfrm flipH="1">
            <a:off x="3576376" y="1806491"/>
            <a:ext cx="11832" cy="2542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Flussdiagramm: Dokument 25">
            <a:extLst>
              <a:ext uri="{FF2B5EF4-FFF2-40B4-BE49-F238E27FC236}">
                <a16:creationId xmlns:a16="http://schemas.microsoft.com/office/drawing/2014/main" id="{702E05D4-3E86-4C8D-A248-0DF2BD66D3BA}"/>
              </a:ext>
            </a:extLst>
          </p:cNvPr>
          <p:cNvSpPr/>
          <p:nvPr/>
        </p:nvSpPr>
        <p:spPr>
          <a:xfrm>
            <a:off x="2796120" y="1268728"/>
            <a:ext cx="1584176" cy="575832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Orders List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from CRM database</a:t>
            </a:r>
          </a:p>
        </p:txBody>
      </p: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0A89649E-1353-4217-818A-4DC8F27A757C}"/>
              </a:ext>
            </a:extLst>
          </p:cNvPr>
          <p:cNvGrpSpPr/>
          <p:nvPr/>
        </p:nvGrpSpPr>
        <p:grpSpPr>
          <a:xfrm>
            <a:off x="3792400" y="2096596"/>
            <a:ext cx="432048" cy="432048"/>
            <a:chOff x="1415480" y="2240868"/>
            <a:chExt cx="432048" cy="432048"/>
          </a:xfrm>
        </p:grpSpPr>
        <p:sp>
          <p:nvSpPr>
            <p:cNvPr id="28" name="Ellipse 27">
              <a:extLst>
                <a:ext uri="{FF2B5EF4-FFF2-40B4-BE49-F238E27FC236}">
                  <a16:creationId xmlns:a16="http://schemas.microsoft.com/office/drawing/2014/main" id="{965CAA6C-F1D4-47ED-A01A-79FD4238819F}"/>
                </a:ext>
              </a:extLst>
            </p:cNvPr>
            <p:cNvSpPr/>
            <p:nvPr/>
          </p:nvSpPr>
          <p:spPr>
            <a:xfrm>
              <a:off x="1415480" y="2240868"/>
              <a:ext cx="432000" cy="72008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cxnSp>
          <p:nvCxnSpPr>
            <p:cNvPr id="29" name="Gerader Verbinder 28">
              <a:extLst>
                <a:ext uri="{FF2B5EF4-FFF2-40B4-BE49-F238E27FC236}">
                  <a16:creationId xmlns:a16="http://schemas.microsoft.com/office/drawing/2014/main" id="{ABF68F8B-8A9C-49A0-8A0C-CCB85620DF4F}"/>
                </a:ext>
              </a:extLst>
            </p:cNvPr>
            <p:cNvCxnSpPr>
              <a:cxnSpLocks/>
            </p:cNvCxnSpPr>
            <p:nvPr/>
          </p:nvCxnSpPr>
          <p:spPr>
            <a:xfrm>
              <a:off x="1415480" y="2276872"/>
              <a:ext cx="180000" cy="18002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r Verbinder 29">
              <a:extLst>
                <a:ext uri="{FF2B5EF4-FFF2-40B4-BE49-F238E27FC236}">
                  <a16:creationId xmlns:a16="http://schemas.microsoft.com/office/drawing/2014/main" id="{30367B68-93F3-44ED-BE6C-153E9F0609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67528" y="2276872"/>
              <a:ext cx="180000" cy="18002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r Verbinder 30">
              <a:extLst>
                <a:ext uri="{FF2B5EF4-FFF2-40B4-BE49-F238E27FC236}">
                  <a16:creationId xmlns:a16="http://schemas.microsoft.com/office/drawing/2014/main" id="{1F9CE9EE-E3EF-4CA0-BA63-06219DA9E284}"/>
                </a:ext>
              </a:extLst>
            </p:cNvPr>
            <p:cNvCxnSpPr>
              <a:cxnSpLocks/>
            </p:cNvCxnSpPr>
            <p:nvPr/>
          </p:nvCxnSpPr>
          <p:spPr>
            <a:xfrm>
              <a:off x="1595500" y="2456892"/>
              <a:ext cx="0" cy="21602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Gerader Verbinder 31">
              <a:extLst>
                <a:ext uri="{FF2B5EF4-FFF2-40B4-BE49-F238E27FC236}">
                  <a16:creationId xmlns:a16="http://schemas.microsoft.com/office/drawing/2014/main" id="{F603A49B-B437-4B10-9FDB-5809D943E87E}"/>
                </a:ext>
              </a:extLst>
            </p:cNvPr>
            <p:cNvCxnSpPr>
              <a:cxnSpLocks/>
            </p:cNvCxnSpPr>
            <p:nvPr/>
          </p:nvCxnSpPr>
          <p:spPr>
            <a:xfrm>
              <a:off x="1667508" y="2456892"/>
              <a:ext cx="0" cy="14401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Gerader Verbinder 32">
              <a:extLst>
                <a:ext uri="{FF2B5EF4-FFF2-40B4-BE49-F238E27FC236}">
                  <a16:creationId xmlns:a16="http://schemas.microsoft.com/office/drawing/2014/main" id="{C56DB5A3-6860-49D2-9C3A-DBEEDE95AB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95500" y="2456892"/>
              <a:ext cx="7200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Gerader Verbinder 33">
              <a:extLst>
                <a:ext uri="{FF2B5EF4-FFF2-40B4-BE49-F238E27FC236}">
                  <a16:creationId xmlns:a16="http://schemas.microsoft.com/office/drawing/2014/main" id="{430714BC-4F9D-45E2-BE15-DE16EF6B34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95500" y="2600908"/>
              <a:ext cx="72008" cy="7200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Rechteck 34">
            <a:extLst>
              <a:ext uri="{FF2B5EF4-FFF2-40B4-BE49-F238E27FC236}">
                <a16:creationId xmlns:a16="http://schemas.microsoft.com/office/drawing/2014/main" id="{94E578C1-1C1B-47E3-A8E9-602DD847D2CB}"/>
              </a:ext>
            </a:extLst>
          </p:cNvPr>
          <p:cNvSpPr/>
          <p:nvPr/>
        </p:nvSpPr>
        <p:spPr>
          <a:xfrm>
            <a:off x="4584368" y="1988728"/>
            <a:ext cx="2520736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2. Filter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Delete orders not of interest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Delete orders with 0 EUR values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Treat opportunities of different natures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individually</a:t>
            </a:r>
          </a:p>
        </p:txBody>
      </p: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CF6AF3B4-12CF-42EA-AF27-AD4A4C1D36BB}"/>
              </a:ext>
            </a:extLst>
          </p:cNvPr>
          <p:cNvCxnSpPr>
            <a:cxnSpLocks/>
          </p:cNvCxnSpPr>
          <p:nvPr/>
        </p:nvCxnSpPr>
        <p:spPr>
          <a:xfrm>
            <a:off x="3576912" y="2564728"/>
            <a:ext cx="0" cy="43192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6B3C41B8-73C8-4C89-BAC9-8B4E29A34F0C}"/>
              </a:ext>
            </a:extLst>
          </p:cNvPr>
          <p:cNvCxnSpPr>
            <a:cxnSpLocks/>
          </p:cNvCxnSpPr>
          <p:nvPr/>
        </p:nvCxnSpPr>
        <p:spPr>
          <a:xfrm>
            <a:off x="3576352" y="5589016"/>
            <a:ext cx="0" cy="575984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hteck 39">
            <a:extLst>
              <a:ext uri="{FF2B5EF4-FFF2-40B4-BE49-F238E27FC236}">
                <a16:creationId xmlns:a16="http://schemas.microsoft.com/office/drawing/2014/main" id="{91A12E25-DE84-4232-BEB8-DED300BE169E}"/>
              </a:ext>
            </a:extLst>
          </p:cNvPr>
          <p:cNvSpPr/>
          <p:nvPr/>
        </p:nvSpPr>
        <p:spPr>
          <a:xfrm>
            <a:off x="4583928" y="1268456"/>
            <a:ext cx="2520736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1. Load orders list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Load the files and make the numerals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suitable for processing 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(e.g. remove thousand separators)</a:t>
            </a:r>
          </a:p>
        </p:txBody>
      </p:sp>
      <p:sp>
        <p:nvSpPr>
          <p:cNvPr id="41" name="Rechteck 40">
            <a:extLst>
              <a:ext uri="{FF2B5EF4-FFF2-40B4-BE49-F238E27FC236}">
                <a16:creationId xmlns:a16="http://schemas.microsoft.com/office/drawing/2014/main" id="{308C251C-D097-4639-A150-0C33369A584A}"/>
              </a:ext>
            </a:extLst>
          </p:cNvPr>
          <p:cNvSpPr/>
          <p:nvPr/>
        </p:nvSpPr>
        <p:spPr>
          <a:xfrm>
            <a:off x="2784288" y="2996648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Preparations</a:t>
            </a:r>
          </a:p>
        </p:txBody>
      </p:sp>
      <p:sp>
        <p:nvSpPr>
          <p:cNvPr id="42" name="Rechteck: gefaltete Ecke 41">
            <a:extLst>
              <a:ext uri="{FF2B5EF4-FFF2-40B4-BE49-F238E27FC236}">
                <a16:creationId xmlns:a16="http://schemas.microsoft.com/office/drawing/2014/main" id="{BEAF5C3A-7858-4951-8C55-B8B48C4DAAFC}"/>
              </a:ext>
            </a:extLst>
          </p:cNvPr>
          <p:cNvSpPr/>
          <p:nvPr/>
        </p:nvSpPr>
        <p:spPr>
          <a:xfrm>
            <a:off x="3864408" y="3068656"/>
            <a:ext cx="216000" cy="360000"/>
          </a:xfrm>
          <a:prstGeom prst="foldedCorner">
            <a:avLst>
              <a:gd name="adj" fmla="val 34306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43" name="Picture 2" descr="Bildergebnis fÃ¼r ballpoint pen symbol">
            <a:extLst>
              <a:ext uri="{FF2B5EF4-FFF2-40B4-BE49-F238E27FC236}">
                <a16:creationId xmlns:a16="http://schemas.microsoft.com/office/drawing/2014/main" id="{D4DAF2BC-4001-4840-8712-1590422279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485737">
            <a:off x="3876717" y="2953702"/>
            <a:ext cx="515840" cy="515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Rechteck 43">
            <a:extLst>
              <a:ext uri="{FF2B5EF4-FFF2-40B4-BE49-F238E27FC236}">
                <a16:creationId xmlns:a16="http://schemas.microsoft.com/office/drawing/2014/main" id="{A3ABE955-42D2-4ED4-BE46-3488AB966C80}"/>
              </a:ext>
            </a:extLst>
          </p:cNvPr>
          <p:cNvSpPr/>
          <p:nvPr/>
        </p:nvSpPr>
        <p:spPr>
          <a:xfrm>
            <a:off x="4583928" y="2924640"/>
            <a:ext cx="2520736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3. Preparations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Harmonize similar company names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Align product prices so they represent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similar scopes, all converted to EUR</a:t>
            </a:r>
          </a:p>
        </p:txBody>
      </p:sp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8A2F4413-13F9-4454-B5BD-A2F0681536FD}"/>
              </a:ext>
            </a:extLst>
          </p:cNvPr>
          <p:cNvCxnSpPr>
            <a:cxnSpLocks/>
          </p:cNvCxnSpPr>
          <p:nvPr/>
        </p:nvCxnSpPr>
        <p:spPr>
          <a:xfrm>
            <a:off x="3576912" y="3500832"/>
            <a:ext cx="0" cy="43192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hteck 45">
            <a:extLst>
              <a:ext uri="{FF2B5EF4-FFF2-40B4-BE49-F238E27FC236}">
                <a16:creationId xmlns:a16="http://schemas.microsoft.com/office/drawing/2014/main" id="{A193085C-1BD6-4F06-B7C0-08DFD7A0E0CF}"/>
              </a:ext>
            </a:extLst>
          </p:cNvPr>
          <p:cNvSpPr/>
          <p:nvPr/>
        </p:nvSpPr>
        <p:spPr>
          <a:xfrm>
            <a:off x="2784288" y="3932752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Consolidation</a:t>
            </a:r>
          </a:p>
        </p:txBody>
      </p:sp>
      <p:sp>
        <p:nvSpPr>
          <p:cNvPr id="47" name="Rechteck: gefaltete Ecke 46">
            <a:extLst>
              <a:ext uri="{FF2B5EF4-FFF2-40B4-BE49-F238E27FC236}">
                <a16:creationId xmlns:a16="http://schemas.microsoft.com/office/drawing/2014/main" id="{DD15B3E3-6EBE-4AF6-B4EF-2D93E9543273}"/>
              </a:ext>
            </a:extLst>
          </p:cNvPr>
          <p:cNvSpPr/>
          <p:nvPr/>
        </p:nvSpPr>
        <p:spPr>
          <a:xfrm>
            <a:off x="3792400" y="4004760"/>
            <a:ext cx="216000" cy="360000"/>
          </a:xfrm>
          <a:prstGeom prst="foldedCorner">
            <a:avLst>
              <a:gd name="adj" fmla="val 34306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48" name="Rechteck: gefaltete Ecke 47">
            <a:extLst>
              <a:ext uri="{FF2B5EF4-FFF2-40B4-BE49-F238E27FC236}">
                <a16:creationId xmlns:a16="http://schemas.microsoft.com/office/drawing/2014/main" id="{987EAF3B-BCFC-4080-858C-DB4FCC253AAA}"/>
              </a:ext>
            </a:extLst>
          </p:cNvPr>
          <p:cNvSpPr/>
          <p:nvPr/>
        </p:nvSpPr>
        <p:spPr>
          <a:xfrm>
            <a:off x="4080400" y="4004760"/>
            <a:ext cx="216000" cy="216000"/>
          </a:xfrm>
          <a:prstGeom prst="foldedCorner">
            <a:avLst>
              <a:gd name="adj" fmla="val 24311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49" name="Gerade Verbindung mit Pfeil 48">
            <a:extLst>
              <a:ext uri="{FF2B5EF4-FFF2-40B4-BE49-F238E27FC236}">
                <a16:creationId xmlns:a16="http://schemas.microsoft.com/office/drawing/2014/main" id="{4A788018-0562-41E4-B2D6-29349A912F18}"/>
              </a:ext>
            </a:extLst>
          </p:cNvPr>
          <p:cNvCxnSpPr/>
          <p:nvPr/>
        </p:nvCxnSpPr>
        <p:spPr>
          <a:xfrm>
            <a:off x="3936400" y="4148760"/>
            <a:ext cx="288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hteck 49">
            <a:extLst>
              <a:ext uri="{FF2B5EF4-FFF2-40B4-BE49-F238E27FC236}">
                <a16:creationId xmlns:a16="http://schemas.microsoft.com/office/drawing/2014/main" id="{7CD47DA8-F726-47B1-9694-82ED31039EFB}"/>
              </a:ext>
            </a:extLst>
          </p:cNvPr>
          <p:cNvSpPr/>
          <p:nvPr/>
        </p:nvSpPr>
        <p:spPr>
          <a:xfrm>
            <a:off x="4583928" y="3788808"/>
            <a:ext cx="2520736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4. Consolidation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Identify multiple rows with same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opportunity numbers (as they cover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different product &amp; aftermarket scopes)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Proper handling of traditional OEM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business, consortia setups, aftermarket,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etc.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71830DD5-4789-4CB6-8B90-2B64A9D3F301}"/>
              </a:ext>
            </a:extLst>
          </p:cNvPr>
          <p:cNvSpPr/>
          <p:nvPr/>
        </p:nvSpPr>
        <p:spPr>
          <a:xfrm>
            <a:off x="2784288" y="5084880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Corrections</a:t>
            </a:r>
          </a:p>
        </p:txBody>
      </p:sp>
      <p:cxnSp>
        <p:nvCxnSpPr>
          <p:cNvPr id="52" name="Gerade Verbindung mit Pfeil 51">
            <a:extLst>
              <a:ext uri="{FF2B5EF4-FFF2-40B4-BE49-F238E27FC236}">
                <a16:creationId xmlns:a16="http://schemas.microsoft.com/office/drawing/2014/main" id="{2EC374FB-6E0A-4AFA-AF3A-8FA60AC49610}"/>
              </a:ext>
            </a:extLst>
          </p:cNvPr>
          <p:cNvCxnSpPr>
            <a:cxnSpLocks/>
          </p:cNvCxnSpPr>
          <p:nvPr/>
        </p:nvCxnSpPr>
        <p:spPr>
          <a:xfrm>
            <a:off x="3576376" y="4436808"/>
            <a:ext cx="0" cy="64807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hteck 52">
            <a:extLst>
              <a:ext uri="{FF2B5EF4-FFF2-40B4-BE49-F238E27FC236}">
                <a16:creationId xmlns:a16="http://schemas.microsoft.com/office/drawing/2014/main" id="{E0A0AFAA-F322-4D8F-84CC-D12C4F58FE2A}"/>
              </a:ext>
            </a:extLst>
          </p:cNvPr>
          <p:cNvSpPr/>
          <p:nvPr/>
        </p:nvSpPr>
        <p:spPr>
          <a:xfrm>
            <a:off x="4583928" y="5012872"/>
            <a:ext cx="2520736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5. Do some corrections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Make corrections if orders given to competitors appear over-/underpriced in order to eliminate distortion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Plausibility check of values of 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sub-system scopes vs. the whole.</a:t>
            </a:r>
          </a:p>
        </p:txBody>
      </p:sp>
      <p:sp>
        <p:nvSpPr>
          <p:cNvPr id="54" name="Rechteck: gefaltete Ecke 53">
            <a:extLst>
              <a:ext uri="{FF2B5EF4-FFF2-40B4-BE49-F238E27FC236}">
                <a16:creationId xmlns:a16="http://schemas.microsoft.com/office/drawing/2014/main" id="{492062FF-B9D1-43A6-BD5E-084131C6F189}"/>
              </a:ext>
            </a:extLst>
          </p:cNvPr>
          <p:cNvSpPr/>
          <p:nvPr/>
        </p:nvSpPr>
        <p:spPr>
          <a:xfrm>
            <a:off x="3792400" y="5156888"/>
            <a:ext cx="216000" cy="360000"/>
          </a:xfrm>
          <a:prstGeom prst="foldedCorner">
            <a:avLst>
              <a:gd name="adj" fmla="val 34306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0" rIns="36000" bIns="36000" rtlCol="0" anchor="t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x</a:t>
            </a:r>
          </a:p>
        </p:txBody>
      </p:sp>
      <p:sp>
        <p:nvSpPr>
          <p:cNvPr id="55" name="Rechteck: gefaltete Ecke 54">
            <a:extLst>
              <a:ext uri="{FF2B5EF4-FFF2-40B4-BE49-F238E27FC236}">
                <a16:creationId xmlns:a16="http://schemas.microsoft.com/office/drawing/2014/main" id="{D9ED618C-DFDB-4D6C-A057-52E6AFA6A215}"/>
              </a:ext>
            </a:extLst>
          </p:cNvPr>
          <p:cNvSpPr/>
          <p:nvPr/>
        </p:nvSpPr>
        <p:spPr>
          <a:xfrm>
            <a:off x="4080432" y="5156928"/>
            <a:ext cx="216000" cy="360000"/>
          </a:xfrm>
          <a:prstGeom prst="foldedCorner">
            <a:avLst>
              <a:gd name="adj" fmla="val 34306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0" rIns="36000" bIns="36000" rtlCol="0" anchor="t" anchorCtr="0"/>
          <a:lstStyle/>
          <a:p>
            <a:pPr algn="ctr"/>
            <a:r>
              <a:rPr lang="en-US" sz="1400" dirty="0">
                <a:solidFill>
                  <a:schemeClr val="tx1"/>
                </a:solidFill>
                <a:sym typeface="Wingdings" panose="05000000000000000000" pitchFamily="2" charset="2"/>
              </a:rPr>
              <a:t></a:t>
            </a: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56" name="Gerade Verbindung mit Pfeil 55">
            <a:extLst>
              <a:ext uri="{FF2B5EF4-FFF2-40B4-BE49-F238E27FC236}">
                <a16:creationId xmlns:a16="http://schemas.microsoft.com/office/drawing/2014/main" id="{80C73BE2-2993-4423-8EAE-B08795B58098}"/>
              </a:ext>
            </a:extLst>
          </p:cNvPr>
          <p:cNvCxnSpPr/>
          <p:nvPr/>
        </p:nvCxnSpPr>
        <p:spPr>
          <a:xfrm>
            <a:off x="3936448" y="5372912"/>
            <a:ext cx="288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Flussdiagramm: Dokument 56">
            <a:extLst>
              <a:ext uri="{FF2B5EF4-FFF2-40B4-BE49-F238E27FC236}">
                <a16:creationId xmlns:a16="http://schemas.microsoft.com/office/drawing/2014/main" id="{630C6C6B-1B9C-46D2-8149-541858168BEB}"/>
              </a:ext>
            </a:extLst>
          </p:cNvPr>
          <p:cNvSpPr/>
          <p:nvPr/>
        </p:nvSpPr>
        <p:spPr>
          <a:xfrm>
            <a:off x="192000" y="2996648"/>
            <a:ext cx="1584176" cy="575832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t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Supplier List</a:t>
            </a:r>
          </a:p>
          <a:p>
            <a:r>
              <a:rPr lang="en-US" sz="1200" dirty="0">
                <a:solidFill>
                  <a:schemeClr val="tx1"/>
                </a:solidFill>
              </a:rPr>
              <a:t>short names</a:t>
            </a:r>
          </a:p>
        </p:txBody>
      </p:sp>
      <p:sp>
        <p:nvSpPr>
          <p:cNvPr id="58" name="Flussdiagramm: Dokument 57">
            <a:extLst>
              <a:ext uri="{FF2B5EF4-FFF2-40B4-BE49-F238E27FC236}">
                <a16:creationId xmlns:a16="http://schemas.microsoft.com/office/drawing/2014/main" id="{49890D9F-0437-4E95-87E0-B04EE3B181FE}"/>
              </a:ext>
            </a:extLst>
          </p:cNvPr>
          <p:cNvSpPr/>
          <p:nvPr/>
        </p:nvSpPr>
        <p:spPr>
          <a:xfrm>
            <a:off x="192000" y="3788736"/>
            <a:ext cx="1584176" cy="575832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t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Xchg Rates</a:t>
            </a:r>
            <a:br>
              <a:rPr lang="en-US" sz="1200" b="1" dirty="0">
                <a:solidFill>
                  <a:schemeClr val="tx1"/>
                </a:solidFill>
              </a:rPr>
            </a:b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C4A805C9-1503-423C-8693-C9B54BD36646}"/>
              </a:ext>
            </a:extLst>
          </p:cNvPr>
          <p:cNvSpPr/>
          <p:nvPr/>
        </p:nvSpPr>
        <p:spPr>
          <a:xfrm>
            <a:off x="408024" y="4076768"/>
            <a:ext cx="288032" cy="144016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60" name="Ellipse 59">
            <a:extLst>
              <a:ext uri="{FF2B5EF4-FFF2-40B4-BE49-F238E27FC236}">
                <a16:creationId xmlns:a16="http://schemas.microsoft.com/office/drawing/2014/main" id="{38141840-CE17-46CA-960A-BB64E110BC62}"/>
              </a:ext>
            </a:extLst>
          </p:cNvPr>
          <p:cNvSpPr/>
          <p:nvPr/>
        </p:nvSpPr>
        <p:spPr>
          <a:xfrm>
            <a:off x="540357" y="4180526"/>
            <a:ext cx="126752" cy="126752"/>
          </a:xfrm>
          <a:prstGeom prst="ellipse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endParaRPr lang="de-CH" sz="1100" b="1" dirty="0">
              <a:solidFill>
                <a:schemeClr val="tx1"/>
              </a:solidFill>
            </a:endParaRPr>
          </a:p>
        </p:txBody>
      </p:sp>
      <p:sp>
        <p:nvSpPr>
          <p:cNvPr id="61" name="Ellipse 60">
            <a:extLst>
              <a:ext uri="{FF2B5EF4-FFF2-40B4-BE49-F238E27FC236}">
                <a16:creationId xmlns:a16="http://schemas.microsoft.com/office/drawing/2014/main" id="{AD7EE2EF-46F9-46BE-BA68-5BE0781D54A1}"/>
              </a:ext>
            </a:extLst>
          </p:cNvPr>
          <p:cNvSpPr/>
          <p:nvPr/>
        </p:nvSpPr>
        <p:spPr>
          <a:xfrm>
            <a:off x="667357" y="4110676"/>
            <a:ext cx="98177" cy="98177"/>
          </a:xfrm>
          <a:prstGeom prst="ellipse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endParaRPr lang="de-CH" sz="1100" b="1" dirty="0">
              <a:solidFill>
                <a:schemeClr val="tx1"/>
              </a:solidFill>
            </a:endParaRPr>
          </a:p>
        </p:txBody>
      </p:sp>
      <p:cxnSp>
        <p:nvCxnSpPr>
          <p:cNvPr id="62" name="Gerade Verbindung mit Pfeil 61">
            <a:extLst>
              <a:ext uri="{FF2B5EF4-FFF2-40B4-BE49-F238E27FC236}">
                <a16:creationId xmlns:a16="http://schemas.microsoft.com/office/drawing/2014/main" id="{1D3427AD-ECCD-45BD-B965-377BA7890791}"/>
              </a:ext>
            </a:extLst>
          </p:cNvPr>
          <p:cNvCxnSpPr>
            <a:cxnSpLocks/>
          </p:cNvCxnSpPr>
          <p:nvPr/>
        </p:nvCxnSpPr>
        <p:spPr>
          <a:xfrm>
            <a:off x="1776176" y="3145228"/>
            <a:ext cx="100811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Gerade Verbindung mit Pfeil 62">
            <a:extLst>
              <a:ext uri="{FF2B5EF4-FFF2-40B4-BE49-F238E27FC236}">
                <a16:creationId xmlns:a16="http://schemas.microsoft.com/office/drawing/2014/main" id="{45F57C7E-E5FB-4A18-8C6B-AF3F84A9B2C0}"/>
              </a:ext>
            </a:extLst>
          </p:cNvPr>
          <p:cNvCxnSpPr>
            <a:cxnSpLocks/>
          </p:cNvCxnSpPr>
          <p:nvPr/>
        </p:nvCxnSpPr>
        <p:spPr>
          <a:xfrm>
            <a:off x="2280232" y="3356688"/>
            <a:ext cx="504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Gerade Verbindung mit Pfeil 63">
            <a:extLst>
              <a:ext uri="{FF2B5EF4-FFF2-40B4-BE49-F238E27FC236}">
                <a16:creationId xmlns:a16="http://schemas.microsoft.com/office/drawing/2014/main" id="{D632AE5C-9B3F-46B6-A840-AFEA42AD00DD}"/>
              </a:ext>
            </a:extLst>
          </p:cNvPr>
          <p:cNvCxnSpPr>
            <a:cxnSpLocks/>
          </p:cNvCxnSpPr>
          <p:nvPr/>
        </p:nvCxnSpPr>
        <p:spPr>
          <a:xfrm>
            <a:off x="1776176" y="4004760"/>
            <a:ext cx="504056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Gerade Verbindung mit Pfeil 64">
            <a:extLst>
              <a:ext uri="{FF2B5EF4-FFF2-40B4-BE49-F238E27FC236}">
                <a16:creationId xmlns:a16="http://schemas.microsoft.com/office/drawing/2014/main" id="{2B79A2B1-8370-461E-8043-A50ED35DBAB2}"/>
              </a:ext>
            </a:extLst>
          </p:cNvPr>
          <p:cNvCxnSpPr>
            <a:cxnSpLocks/>
          </p:cNvCxnSpPr>
          <p:nvPr/>
        </p:nvCxnSpPr>
        <p:spPr>
          <a:xfrm flipV="1">
            <a:off x="2280232" y="3356688"/>
            <a:ext cx="0" cy="648072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Ellipse 65">
            <a:extLst>
              <a:ext uri="{FF2B5EF4-FFF2-40B4-BE49-F238E27FC236}">
                <a16:creationId xmlns:a16="http://schemas.microsoft.com/office/drawing/2014/main" id="{2B73A49B-1FC5-4418-85D9-53E5F046DE52}"/>
              </a:ext>
            </a:extLst>
          </p:cNvPr>
          <p:cNvSpPr/>
          <p:nvPr/>
        </p:nvSpPr>
        <p:spPr>
          <a:xfrm>
            <a:off x="657113" y="4209177"/>
            <a:ext cx="70394" cy="70394"/>
          </a:xfrm>
          <a:prstGeom prst="ellipse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endParaRPr lang="de-CH" sz="1100" b="1" dirty="0">
              <a:solidFill>
                <a:schemeClr val="tx1"/>
              </a:solidFill>
            </a:endParaRPr>
          </a:p>
        </p:txBody>
      </p:sp>
      <p:sp>
        <p:nvSpPr>
          <p:cNvPr id="67" name="Flussdiagramm: Dokument 66">
            <a:extLst>
              <a:ext uri="{FF2B5EF4-FFF2-40B4-BE49-F238E27FC236}">
                <a16:creationId xmlns:a16="http://schemas.microsoft.com/office/drawing/2014/main" id="{FF4E6167-D805-4EC8-AC71-4586A96CB021}"/>
              </a:ext>
            </a:extLst>
          </p:cNvPr>
          <p:cNvSpPr/>
          <p:nvPr/>
        </p:nvSpPr>
        <p:spPr>
          <a:xfrm>
            <a:off x="192000" y="5084880"/>
            <a:ext cx="1584176" cy="575832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t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Scaling</a:t>
            </a:r>
          </a:p>
          <a:p>
            <a:r>
              <a:rPr lang="en-US" sz="1200" b="1" dirty="0">
                <a:solidFill>
                  <a:schemeClr val="tx1"/>
                </a:solidFill>
              </a:rPr>
              <a:t>Factors</a:t>
            </a:r>
            <a:br>
              <a:rPr lang="en-US" sz="1200" b="1" dirty="0">
                <a:solidFill>
                  <a:schemeClr val="tx1"/>
                </a:solidFill>
              </a:rPr>
            </a:br>
            <a:endParaRPr lang="en-US" sz="1200" b="1" dirty="0">
              <a:solidFill>
                <a:schemeClr val="tx1"/>
              </a:solidFill>
            </a:endParaRPr>
          </a:p>
        </p:txBody>
      </p:sp>
      <p:cxnSp>
        <p:nvCxnSpPr>
          <p:cNvPr id="68" name="Gerade Verbindung mit Pfeil 67">
            <a:extLst>
              <a:ext uri="{FF2B5EF4-FFF2-40B4-BE49-F238E27FC236}">
                <a16:creationId xmlns:a16="http://schemas.microsoft.com/office/drawing/2014/main" id="{03758971-284F-47DE-98AD-6D83908614A8}"/>
              </a:ext>
            </a:extLst>
          </p:cNvPr>
          <p:cNvCxnSpPr>
            <a:cxnSpLocks/>
          </p:cNvCxnSpPr>
          <p:nvPr/>
        </p:nvCxnSpPr>
        <p:spPr>
          <a:xfrm>
            <a:off x="1776176" y="5233460"/>
            <a:ext cx="100811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hteck 71">
            <a:extLst>
              <a:ext uri="{FF2B5EF4-FFF2-40B4-BE49-F238E27FC236}">
                <a16:creationId xmlns:a16="http://schemas.microsoft.com/office/drawing/2014/main" id="{9107AA41-FE67-4D82-93BC-2AAF59AE17BB}"/>
              </a:ext>
            </a:extLst>
          </p:cNvPr>
          <p:cNvSpPr/>
          <p:nvPr/>
        </p:nvSpPr>
        <p:spPr>
          <a:xfrm>
            <a:off x="9264752" y="1988536"/>
            <a:ext cx="2807912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6. Expand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Expand opportunities with multiple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equipment suppliers into multiple rows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and list the suppliers separately</a:t>
            </a:r>
          </a:p>
        </p:txBody>
      </p:sp>
      <p:cxnSp>
        <p:nvCxnSpPr>
          <p:cNvPr id="74" name="Gerade Verbindung mit Pfeil 73">
            <a:extLst>
              <a:ext uri="{FF2B5EF4-FFF2-40B4-BE49-F238E27FC236}">
                <a16:creationId xmlns:a16="http://schemas.microsoft.com/office/drawing/2014/main" id="{054277BA-ADCA-4CB9-ABF0-71AD64A32D56}"/>
              </a:ext>
            </a:extLst>
          </p:cNvPr>
          <p:cNvCxnSpPr>
            <a:cxnSpLocks/>
          </p:cNvCxnSpPr>
          <p:nvPr/>
        </p:nvCxnSpPr>
        <p:spPr>
          <a:xfrm>
            <a:off x="8256304" y="1772512"/>
            <a:ext cx="0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hteck 74">
            <a:extLst>
              <a:ext uri="{FF2B5EF4-FFF2-40B4-BE49-F238E27FC236}">
                <a16:creationId xmlns:a16="http://schemas.microsoft.com/office/drawing/2014/main" id="{DC84CDF3-A847-4B22-BEBA-A69C835B1177}"/>
              </a:ext>
            </a:extLst>
          </p:cNvPr>
          <p:cNvSpPr/>
          <p:nvPr/>
        </p:nvSpPr>
        <p:spPr>
          <a:xfrm>
            <a:off x="7464168" y="2060544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Expansion</a:t>
            </a:r>
          </a:p>
        </p:txBody>
      </p:sp>
      <p:sp>
        <p:nvSpPr>
          <p:cNvPr id="76" name="Rechteck: gefaltete Ecke 75">
            <a:extLst>
              <a:ext uri="{FF2B5EF4-FFF2-40B4-BE49-F238E27FC236}">
                <a16:creationId xmlns:a16="http://schemas.microsoft.com/office/drawing/2014/main" id="{24DE16AA-92F5-4A86-8B6B-AAACE3DCFE94}"/>
              </a:ext>
            </a:extLst>
          </p:cNvPr>
          <p:cNvSpPr/>
          <p:nvPr/>
        </p:nvSpPr>
        <p:spPr>
          <a:xfrm>
            <a:off x="8760336" y="2132552"/>
            <a:ext cx="216000" cy="360000"/>
          </a:xfrm>
          <a:prstGeom prst="foldedCorner">
            <a:avLst>
              <a:gd name="adj" fmla="val 34306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7" name="Rechteck: gefaltete Ecke 76">
            <a:extLst>
              <a:ext uri="{FF2B5EF4-FFF2-40B4-BE49-F238E27FC236}">
                <a16:creationId xmlns:a16="http://schemas.microsoft.com/office/drawing/2014/main" id="{A85384FC-2B68-4473-A8EC-83D49EF2724A}"/>
              </a:ext>
            </a:extLst>
          </p:cNvPr>
          <p:cNvSpPr/>
          <p:nvPr/>
        </p:nvSpPr>
        <p:spPr>
          <a:xfrm>
            <a:off x="8472280" y="2132552"/>
            <a:ext cx="216000" cy="216000"/>
          </a:xfrm>
          <a:prstGeom prst="foldedCorner">
            <a:avLst>
              <a:gd name="adj" fmla="val 24311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78" name="Gerade Verbindung mit Pfeil 77">
            <a:extLst>
              <a:ext uri="{FF2B5EF4-FFF2-40B4-BE49-F238E27FC236}">
                <a16:creationId xmlns:a16="http://schemas.microsoft.com/office/drawing/2014/main" id="{B9A05A87-F6BF-4A1E-B38A-C473D58A280B}"/>
              </a:ext>
            </a:extLst>
          </p:cNvPr>
          <p:cNvCxnSpPr/>
          <p:nvPr/>
        </p:nvCxnSpPr>
        <p:spPr>
          <a:xfrm>
            <a:off x="8616296" y="2276552"/>
            <a:ext cx="288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Gerade Verbindung mit Pfeil 78">
            <a:extLst>
              <a:ext uri="{FF2B5EF4-FFF2-40B4-BE49-F238E27FC236}">
                <a16:creationId xmlns:a16="http://schemas.microsoft.com/office/drawing/2014/main" id="{2B3E838D-BF38-44F8-8734-A00A13EA6281}"/>
              </a:ext>
            </a:extLst>
          </p:cNvPr>
          <p:cNvCxnSpPr>
            <a:cxnSpLocks/>
          </p:cNvCxnSpPr>
          <p:nvPr/>
        </p:nvCxnSpPr>
        <p:spPr>
          <a:xfrm>
            <a:off x="8256304" y="2564600"/>
            <a:ext cx="0" cy="28803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Rechteck 79">
            <a:extLst>
              <a:ext uri="{FF2B5EF4-FFF2-40B4-BE49-F238E27FC236}">
                <a16:creationId xmlns:a16="http://schemas.microsoft.com/office/drawing/2014/main" id="{EADCF60F-5840-4ED1-B2C4-028D34657235}"/>
              </a:ext>
            </a:extLst>
          </p:cNvPr>
          <p:cNvSpPr/>
          <p:nvPr/>
        </p:nvSpPr>
        <p:spPr>
          <a:xfrm>
            <a:off x="7464168" y="2852632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Equipment</a:t>
            </a:r>
          </a:p>
        </p:txBody>
      </p:sp>
      <p:sp>
        <p:nvSpPr>
          <p:cNvPr id="81" name="Rechteck 80">
            <a:extLst>
              <a:ext uri="{FF2B5EF4-FFF2-40B4-BE49-F238E27FC236}">
                <a16:creationId xmlns:a16="http://schemas.microsoft.com/office/drawing/2014/main" id="{7E3C2B30-504E-41D0-8751-4180EC77726B}"/>
              </a:ext>
            </a:extLst>
          </p:cNvPr>
          <p:cNvSpPr/>
          <p:nvPr/>
        </p:nvSpPr>
        <p:spPr>
          <a:xfrm>
            <a:off x="9264352" y="2708616"/>
            <a:ext cx="2807912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7. Derive Equipment Values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Derive equivalent equipment values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Plausibility checks + adjustments against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upper and lower boundaries.</a:t>
            </a:r>
          </a:p>
        </p:txBody>
      </p:sp>
      <p:pic>
        <p:nvPicPr>
          <p:cNvPr id="82" name="Grafik 81">
            <a:extLst>
              <a:ext uri="{FF2B5EF4-FFF2-40B4-BE49-F238E27FC236}">
                <a16:creationId xmlns:a16="http://schemas.microsoft.com/office/drawing/2014/main" id="{B39DBA0F-6E52-4011-BF48-F5BC8DA1C90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544288" y="2924640"/>
            <a:ext cx="413757" cy="347290"/>
          </a:xfrm>
          <a:prstGeom prst="rect">
            <a:avLst/>
          </a:prstGeom>
        </p:spPr>
      </p:pic>
      <p:cxnSp>
        <p:nvCxnSpPr>
          <p:cNvPr id="83" name="Gerade Verbindung mit Pfeil 82">
            <a:extLst>
              <a:ext uri="{FF2B5EF4-FFF2-40B4-BE49-F238E27FC236}">
                <a16:creationId xmlns:a16="http://schemas.microsoft.com/office/drawing/2014/main" id="{D46920F0-9206-48EC-A8C7-0D8CB7653EF3}"/>
              </a:ext>
            </a:extLst>
          </p:cNvPr>
          <p:cNvCxnSpPr>
            <a:cxnSpLocks/>
          </p:cNvCxnSpPr>
          <p:nvPr/>
        </p:nvCxnSpPr>
        <p:spPr>
          <a:xfrm>
            <a:off x="8256304" y="3356688"/>
            <a:ext cx="0" cy="28803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Rechteck 83">
            <a:extLst>
              <a:ext uri="{FF2B5EF4-FFF2-40B4-BE49-F238E27FC236}">
                <a16:creationId xmlns:a16="http://schemas.microsoft.com/office/drawing/2014/main" id="{5FF7C4EB-5F60-4E08-82F2-5A3EA9586856}"/>
              </a:ext>
            </a:extLst>
          </p:cNvPr>
          <p:cNvSpPr/>
          <p:nvPr/>
        </p:nvSpPr>
        <p:spPr>
          <a:xfrm>
            <a:off x="7464168" y="3644720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Final Cleanup</a:t>
            </a:r>
          </a:p>
        </p:txBody>
      </p:sp>
      <p:sp>
        <p:nvSpPr>
          <p:cNvPr id="85" name="Rechteck: gefaltete Ecke 84">
            <a:extLst>
              <a:ext uri="{FF2B5EF4-FFF2-40B4-BE49-F238E27FC236}">
                <a16:creationId xmlns:a16="http://schemas.microsoft.com/office/drawing/2014/main" id="{343AB11A-26ED-40CD-8D2C-9967D87AF5FE}"/>
              </a:ext>
            </a:extLst>
          </p:cNvPr>
          <p:cNvSpPr/>
          <p:nvPr/>
        </p:nvSpPr>
        <p:spPr>
          <a:xfrm>
            <a:off x="8688328" y="3716728"/>
            <a:ext cx="216000" cy="360000"/>
          </a:xfrm>
          <a:prstGeom prst="foldedCorner">
            <a:avLst>
              <a:gd name="adj" fmla="val 34306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86" name="Grafik 85">
            <a:extLst>
              <a:ext uri="{FF2B5EF4-FFF2-40B4-BE49-F238E27FC236}">
                <a16:creationId xmlns:a16="http://schemas.microsoft.com/office/drawing/2014/main" id="{2AF381D8-16B8-458A-B01B-77D0CD6153FB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544288" y="3708716"/>
            <a:ext cx="297806" cy="296044"/>
          </a:xfrm>
          <a:prstGeom prst="rect">
            <a:avLst/>
          </a:prstGeom>
        </p:spPr>
      </p:pic>
      <p:sp>
        <p:nvSpPr>
          <p:cNvPr id="87" name="Rechteck 86">
            <a:extLst>
              <a:ext uri="{FF2B5EF4-FFF2-40B4-BE49-F238E27FC236}">
                <a16:creationId xmlns:a16="http://schemas.microsoft.com/office/drawing/2014/main" id="{0FE4D054-953B-4582-A6BD-AF32172F41C5}"/>
              </a:ext>
            </a:extLst>
          </p:cNvPr>
          <p:cNvSpPr/>
          <p:nvPr/>
        </p:nvSpPr>
        <p:spPr>
          <a:xfrm>
            <a:off x="9264352" y="3572712"/>
            <a:ext cx="2807912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8. Final cleanup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Keep and rearrange columns of interest,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Discard the rest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Numeric output in commercial format</a:t>
            </a:r>
          </a:p>
        </p:txBody>
      </p:sp>
      <p:sp>
        <p:nvSpPr>
          <p:cNvPr id="88" name="Flussdiagramm: Dokument 87">
            <a:extLst>
              <a:ext uri="{FF2B5EF4-FFF2-40B4-BE49-F238E27FC236}">
                <a16:creationId xmlns:a16="http://schemas.microsoft.com/office/drawing/2014/main" id="{EF44C14D-57BB-4E64-9787-01C579266784}"/>
              </a:ext>
            </a:extLst>
          </p:cNvPr>
          <p:cNvSpPr/>
          <p:nvPr/>
        </p:nvSpPr>
        <p:spPr>
          <a:xfrm>
            <a:off x="7476000" y="4940896"/>
            <a:ext cx="1584176" cy="575832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Output: Market</a:t>
            </a:r>
          </a:p>
          <a:p>
            <a:pPr algn="ctr"/>
            <a:r>
              <a:rPr lang="en-US" sz="1200" b="1" dirty="0">
                <a:solidFill>
                  <a:schemeClr val="tx1"/>
                </a:solidFill>
              </a:rPr>
              <a:t>Intelligence Data</a:t>
            </a:r>
          </a:p>
        </p:txBody>
      </p:sp>
      <p:cxnSp>
        <p:nvCxnSpPr>
          <p:cNvPr id="89" name="Gerade Verbindung mit Pfeil 88">
            <a:extLst>
              <a:ext uri="{FF2B5EF4-FFF2-40B4-BE49-F238E27FC236}">
                <a16:creationId xmlns:a16="http://schemas.microsoft.com/office/drawing/2014/main" id="{0DE3FE3B-A0ED-408D-A331-919CC9781925}"/>
              </a:ext>
            </a:extLst>
          </p:cNvPr>
          <p:cNvCxnSpPr>
            <a:cxnSpLocks/>
            <a:endCxn id="88" idx="0"/>
          </p:cNvCxnSpPr>
          <p:nvPr/>
        </p:nvCxnSpPr>
        <p:spPr>
          <a:xfrm>
            <a:off x="8256256" y="4148776"/>
            <a:ext cx="11832" cy="79212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Rechteck 89">
            <a:extLst>
              <a:ext uri="{FF2B5EF4-FFF2-40B4-BE49-F238E27FC236}">
                <a16:creationId xmlns:a16="http://schemas.microsoft.com/office/drawing/2014/main" id="{4AB3582D-43D2-4DBB-AD5E-A0ABF333A60B}"/>
              </a:ext>
            </a:extLst>
          </p:cNvPr>
          <p:cNvSpPr/>
          <p:nvPr/>
        </p:nvSpPr>
        <p:spPr>
          <a:xfrm>
            <a:off x="9264352" y="5012728"/>
            <a:ext cx="2808312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Use Excel to visualize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Market development over time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Market development across regions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Market share among suppliers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Identifying market disruptions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etc.</a:t>
            </a:r>
          </a:p>
        </p:txBody>
      </p:sp>
      <p:cxnSp>
        <p:nvCxnSpPr>
          <p:cNvPr id="91" name="Gerade Verbindung mit Pfeil 90">
            <a:extLst>
              <a:ext uri="{FF2B5EF4-FFF2-40B4-BE49-F238E27FC236}">
                <a16:creationId xmlns:a16="http://schemas.microsoft.com/office/drawing/2014/main" id="{EFB93D7E-2D36-4BEC-9940-5F478944008F}"/>
              </a:ext>
            </a:extLst>
          </p:cNvPr>
          <p:cNvCxnSpPr>
            <a:cxnSpLocks/>
          </p:cNvCxnSpPr>
          <p:nvPr/>
        </p:nvCxnSpPr>
        <p:spPr>
          <a:xfrm flipH="1">
            <a:off x="3576376" y="6165000"/>
            <a:ext cx="3528392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Gerade Verbindung mit Pfeil 95">
            <a:extLst>
              <a:ext uri="{FF2B5EF4-FFF2-40B4-BE49-F238E27FC236}">
                <a16:creationId xmlns:a16="http://schemas.microsoft.com/office/drawing/2014/main" id="{9A1E4002-FA1E-460C-908A-D3968DAF089F}"/>
              </a:ext>
            </a:extLst>
          </p:cNvPr>
          <p:cNvCxnSpPr>
            <a:cxnSpLocks/>
          </p:cNvCxnSpPr>
          <p:nvPr/>
        </p:nvCxnSpPr>
        <p:spPr>
          <a:xfrm flipV="1">
            <a:off x="7104768" y="1772512"/>
            <a:ext cx="0" cy="4392488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Gerade Verbindung mit Pfeil 98">
            <a:extLst>
              <a:ext uri="{FF2B5EF4-FFF2-40B4-BE49-F238E27FC236}">
                <a16:creationId xmlns:a16="http://schemas.microsoft.com/office/drawing/2014/main" id="{8E162D70-90AD-452D-A0BB-9B65293B53AB}"/>
              </a:ext>
            </a:extLst>
          </p:cNvPr>
          <p:cNvCxnSpPr>
            <a:cxnSpLocks/>
          </p:cNvCxnSpPr>
          <p:nvPr/>
        </p:nvCxnSpPr>
        <p:spPr>
          <a:xfrm flipH="1">
            <a:off x="7104768" y="1772512"/>
            <a:ext cx="1151896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Flussdiagramm: Zentralspeicher 91">
            <a:extLst>
              <a:ext uri="{FF2B5EF4-FFF2-40B4-BE49-F238E27FC236}">
                <a16:creationId xmlns:a16="http://schemas.microsoft.com/office/drawing/2014/main" id="{D424BA91-4B92-4A83-9729-FB50A880CF6E}"/>
              </a:ext>
            </a:extLst>
          </p:cNvPr>
          <p:cNvSpPr/>
          <p:nvPr/>
        </p:nvSpPr>
        <p:spPr>
          <a:xfrm>
            <a:off x="1272664" y="3068728"/>
            <a:ext cx="432048" cy="288112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100" dirty="0">
                <a:solidFill>
                  <a:schemeClr val="tx1"/>
                </a:solidFill>
              </a:rPr>
              <a:t>Excel</a:t>
            </a:r>
          </a:p>
        </p:txBody>
      </p:sp>
      <p:sp>
        <p:nvSpPr>
          <p:cNvPr id="93" name="Flussdiagramm: Zentralspeicher 92">
            <a:extLst>
              <a:ext uri="{FF2B5EF4-FFF2-40B4-BE49-F238E27FC236}">
                <a16:creationId xmlns:a16="http://schemas.microsoft.com/office/drawing/2014/main" id="{E9857875-7E63-40D3-BE09-F1F19C45EC79}"/>
              </a:ext>
            </a:extLst>
          </p:cNvPr>
          <p:cNvSpPr/>
          <p:nvPr/>
        </p:nvSpPr>
        <p:spPr>
          <a:xfrm>
            <a:off x="1272664" y="3860616"/>
            <a:ext cx="432048" cy="288112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100" dirty="0">
                <a:solidFill>
                  <a:schemeClr val="tx1"/>
                </a:solidFill>
              </a:rPr>
              <a:t>Excel</a:t>
            </a:r>
          </a:p>
        </p:txBody>
      </p:sp>
      <p:sp>
        <p:nvSpPr>
          <p:cNvPr id="94" name="Flussdiagramm: Zentralspeicher 93">
            <a:extLst>
              <a:ext uri="{FF2B5EF4-FFF2-40B4-BE49-F238E27FC236}">
                <a16:creationId xmlns:a16="http://schemas.microsoft.com/office/drawing/2014/main" id="{DC9EA598-B8F2-474B-976D-72F12437376D}"/>
              </a:ext>
            </a:extLst>
          </p:cNvPr>
          <p:cNvSpPr/>
          <p:nvPr/>
        </p:nvSpPr>
        <p:spPr>
          <a:xfrm>
            <a:off x="1272616" y="5156728"/>
            <a:ext cx="432048" cy="288112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100" dirty="0">
                <a:solidFill>
                  <a:schemeClr val="tx1"/>
                </a:solidFill>
              </a:rPr>
              <a:t>Excel</a:t>
            </a:r>
          </a:p>
        </p:txBody>
      </p:sp>
    </p:spTree>
    <p:extLst>
      <p:ext uri="{BB962C8B-B14F-4D97-AF65-F5344CB8AC3E}">
        <p14:creationId xmlns:p14="http://schemas.microsoft.com/office/powerpoint/2010/main" val="316995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670D33-9C3E-4F3F-8ED9-1DC42F5737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000" y="112277"/>
            <a:ext cx="11232000" cy="79672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B4P Overview</a:t>
            </a:r>
            <a:br>
              <a:rPr lang="en-US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dirty="0">
                <a:solidFill>
                  <a:srgbClr val="3264C8"/>
                </a:solidFill>
              </a:rPr>
              <a:t>High-Performance Big Data Integration and Analytics Solution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9" name="Rectangle">
            <a:extLst>
              <a:ext uri="{FF2B5EF4-FFF2-40B4-BE49-F238E27FC236}">
                <a16:creationId xmlns:a16="http://schemas.microsoft.com/office/drawing/2014/main" id="{54BAC365-DBEA-C646-88D9-C5697AC32957}"/>
              </a:ext>
            </a:extLst>
          </p:cNvPr>
          <p:cNvSpPr/>
          <p:nvPr/>
        </p:nvSpPr>
        <p:spPr>
          <a:xfrm rot="10800000">
            <a:off x="7766076" y="2300647"/>
            <a:ext cx="1769435" cy="2061936"/>
          </a:xfrm>
          <a:prstGeom prst="rect">
            <a:avLst/>
          </a:prstGeom>
          <a:solidFill>
            <a:schemeClr val="bg1">
              <a:lumMod val="65000"/>
              <a:alpha val="11315"/>
            </a:schemeClr>
          </a:solidFill>
          <a:ln w="12700">
            <a:miter lim="400000"/>
          </a:ln>
        </p:spPr>
        <p:txBody>
          <a:bodyPr lIns="36000" tIns="36000" rIns="36000" bIns="36000" anchor="ctr"/>
          <a:lstStyle/>
          <a:p>
            <a:endParaRPr lang="en-US" dirty="0"/>
          </a:p>
        </p:txBody>
      </p:sp>
      <p:sp>
        <p:nvSpPr>
          <p:cNvPr id="120" name="Triangle">
            <a:extLst>
              <a:ext uri="{FF2B5EF4-FFF2-40B4-BE49-F238E27FC236}">
                <a16:creationId xmlns:a16="http://schemas.microsoft.com/office/drawing/2014/main" id="{D1504E2D-671C-BA47-B106-52A871113DC9}"/>
              </a:ext>
            </a:extLst>
          </p:cNvPr>
          <p:cNvSpPr/>
          <p:nvPr/>
        </p:nvSpPr>
        <p:spPr>
          <a:xfrm rot="10800000">
            <a:off x="5939857" y="3379978"/>
            <a:ext cx="1828396" cy="9837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chemeClr val="bg1">
              <a:lumMod val="65000"/>
              <a:alpha val="11315"/>
            </a:schemeClr>
          </a:solidFill>
          <a:ln w="12700">
            <a:miter lim="400000"/>
          </a:ln>
        </p:spPr>
        <p:txBody>
          <a:bodyPr lIns="36000" tIns="36000" rIns="36000" bIns="36000" anchor="ctr"/>
          <a:lstStyle/>
          <a:p>
            <a:endParaRPr lang="en-US" dirty="0"/>
          </a:p>
        </p:txBody>
      </p:sp>
      <p:sp>
        <p:nvSpPr>
          <p:cNvPr id="121" name="Triangle">
            <a:extLst>
              <a:ext uri="{FF2B5EF4-FFF2-40B4-BE49-F238E27FC236}">
                <a16:creationId xmlns:a16="http://schemas.microsoft.com/office/drawing/2014/main" id="{5622398D-9E4A-5845-99D7-85DCE2F199D2}"/>
              </a:ext>
            </a:extLst>
          </p:cNvPr>
          <p:cNvSpPr/>
          <p:nvPr/>
        </p:nvSpPr>
        <p:spPr>
          <a:xfrm flipH="1">
            <a:off x="5814137" y="2288640"/>
            <a:ext cx="1954116" cy="10870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chemeClr val="bg1">
              <a:lumMod val="65000"/>
              <a:alpha val="11315"/>
            </a:schemeClr>
          </a:solidFill>
          <a:ln w="12700">
            <a:miter lim="400000"/>
          </a:ln>
        </p:spPr>
        <p:txBody>
          <a:bodyPr lIns="36000" tIns="36000" rIns="36000" bIns="36000" anchor="ctr"/>
          <a:lstStyle/>
          <a:p>
            <a:endParaRPr lang="en-US" dirty="0"/>
          </a:p>
        </p:txBody>
      </p:sp>
      <p:sp>
        <p:nvSpPr>
          <p:cNvPr id="122" name="TextBox 36">
            <a:extLst>
              <a:ext uri="{FF2B5EF4-FFF2-40B4-BE49-F238E27FC236}">
                <a16:creationId xmlns:a16="http://schemas.microsoft.com/office/drawing/2014/main" id="{471AF56E-4FFB-8541-B59E-EA32E31C410A}"/>
              </a:ext>
            </a:extLst>
          </p:cNvPr>
          <p:cNvSpPr txBox="1"/>
          <p:nvPr/>
        </p:nvSpPr>
        <p:spPr>
          <a:xfrm>
            <a:off x="2057627" y="1631865"/>
            <a:ext cx="1590373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sz="1600" b="1">
                <a:solidFill>
                  <a:srgbClr val="535353"/>
                </a:solidFill>
              </a:defRPr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Multiple big data sources</a:t>
            </a:r>
          </a:p>
        </p:txBody>
      </p:sp>
      <p:sp>
        <p:nvSpPr>
          <p:cNvPr id="123" name="TextBox 36">
            <a:extLst>
              <a:ext uri="{FF2B5EF4-FFF2-40B4-BE49-F238E27FC236}">
                <a16:creationId xmlns:a16="http://schemas.microsoft.com/office/drawing/2014/main" id="{3D53435D-E159-5A45-BC95-E5FE0FDF3B3D}"/>
              </a:ext>
            </a:extLst>
          </p:cNvPr>
          <p:cNvSpPr txBox="1"/>
          <p:nvPr/>
        </p:nvSpPr>
        <p:spPr>
          <a:xfrm>
            <a:off x="7496757" y="1620225"/>
            <a:ext cx="2055243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1600" b="1">
                <a:solidFill>
                  <a:srgbClr val="535353"/>
                </a:solidFill>
              </a:defRPr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Integrated analysis</a:t>
            </a:r>
          </a:p>
          <a:p>
            <a:pPr algn="ctr">
              <a:defRPr sz="1600" b="1">
                <a:solidFill>
                  <a:srgbClr val="535353"/>
                </a:solidFill>
              </a:defRPr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 seconds</a:t>
            </a:r>
          </a:p>
        </p:txBody>
      </p:sp>
      <p:sp>
        <p:nvSpPr>
          <p:cNvPr id="125" name="TextBox 37">
            <a:extLst>
              <a:ext uri="{FF2B5EF4-FFF2-40B4-BE49-F238E27FC236}">
                <a16:creationId xmlns:a16="http://schemas.microsoft.com/office/drawing/2014/main" id="{3B7622A3-8DF5-CB40-89FE-0BB2445D1D30}"/>
              </a:ext>
            </a:extLst>
          </p:cNvPr>
          <p:cNvSpPr txBox="1"/>
          <p:nvPr/>
        </p:nvSpPr>
        <p:spPr>
          <a:xfrm>
            <a:off x="4284860" y="5960558"/>
            <a:ext cx="979152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1200" b="1">
                <a:solidFill>
                  <a:schemeClr val="accent1">
                    <a:satOff val="-3054"/>
                    <a:lumOff val="-11647"/>
                  </a:schemeClr>
                </a:solidFill>
              </a:defRPr>
            </a:lvl1pPr>
          </a:lstStyle>
          <a:p>
            <a:r>
              <a:rPr lang="en-US" sz="1000" dirty="0"/>
              <a:t>data files</a:t>
            </a:r>
          </a:p>
        </p:txBody>
      </p:sp>
      <p:sp>
        <p:nvSpPr>
          <p:cNvPr id="126" name="TextBox 36">
            <a:extLst>
              <a:ext uri="{FF2B5EF4-FFF2-40B4-BE49-F238E27FC236}">
                <a16:creationId xmlns:a16="http://schemas.microsoft.com/office/drawing/2014/main" id="{51EC99A9-E88C-0941-A7B4-85241C829BF2}"/>
              </a:ext>
            </a:extLst>
          </p:cNvPr>
          <p:cNvSpPr txBox="1"/>
          <p:nvPr/>
        </p:nvSpPr>
        <p:spPr>
          <a:xfrm>
            <a:off x="5292860" y="6134779"/>
            <a:ext cx="3727799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1200">
                <a:solidFill>
                  <a:srgbClr val="535353"/>
                </a:solidFill>
              </a:defRPr>
            </a:lvl1pPr>
          </a:lstStyle>
          <a:p>
            <a:r>
              <a:rPr lang="en-US" sz="1000" dirty="0"/>
              <a:t>Database exports (Salesforce, Oracle, SAP,  FileMaker, et al)</a:t>
            </a:r>
          </a:p>
        </p:txBody>
      </p:sp>
      <p:sp>
        <p:nvSpPr>
          <p:cNvPr id="127" name="TextBox 49">
            <a:extLst>
              <a:ext uri="{FF2B5EF4-FFF2-40B4-BE49-F238E27FC236}">
                <a16:creationId xmlns:a16="http://schemas.microsoft.com/office/drawing/2014/main" id="{EF3CBDCF-51A7-A947-88AD-0893A0B99556}"/>
              </a:ext>
            </a:extLst>
          </p:cNvPr>
          <p:cNvSpPr txBox="1"/>
          <p:nvPr/>
        </p:nvSpPr>
        <p:spPr>
          <a:xfrm>
            <a:off x="5292860" y="6320558"/>
            <a:ext cx="3575657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1200">
                <a:solidFill>
                  <a:srgbClr val="535353"/>
                </a:solidFill>
              </a:defRPr>
            </a:lvl1pPr>
          </a:lstStyle>
          <a:p>
            <a:r>
              <a:rPr lang="en-US" sz="1000" dirty="0"/>
              <a:t>Internet sources of structured data (websites, web services)</a:t>
            </a:r>
          </a:p>
        </p:txBody>
      </p:sp>
      <p:sp>
        <p:nvSpPr>
          <p:cNvPr id="128" name="TextBox 49">
            <a:extLst>
              <a:ext uri="{FF2B5EF4-FFF2-40B4-BE49-F238E27FC236}">
                <a16:creationId xmlns:a16="http://schemas.microsoft.com/office/drawing/2014/main" id="{3615CF37-596B-8840-98B5-292881859848}"/>
              </a:ext>
            </a:extLst>
          </p:cNvPr>
          <p:cNvSpPr txBox="1"/>
          <p:nvPr/>
        </p:nvSpPr>
        <p:spPr>
          <a:xfrm>
            <a:off x="5292860" y="6494779"/>
            <a:ext cx="3240000" cy="2462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1200">
                <a:solidFill>
                  <a:srgbClr val="535353"/>
                </a:solidFill>
              </a:defRPr>
            </a:lvl1pPr>
          </a:lstStyle>
          <a:p>
            <a:r>
              <a:rPr lang="en-US" sz="1000" dirty="0"/>
              <a:t>Statistical (R, SAS, SPSS, Stata), PDF (via Tabula)</a:t>
            </a:r>
          </a:p>
        </p:txBody>
      </p:sp>
      <p:sp>
        <p:nvSpPr>
          <p:cNvPr id="129" name="Rectangle">
            <a:extLst>
              <a:ext uri="{FF2B5EF4-FFF2-40B4-BE49-F238E27FC236}">
                <a16:creationId xmlns:a16="http://schemas.microsoft.com/office/drawing/2014/main" id="{A75C5200-134D-404E-AACD-C18AEEB628A2}"/>
              </a:ext>
            </a:extLst>
          </p:cNvPr>
          <p:cNvSpPr/>
          <p:nvPr/>
        </p:nvSpPr>
        <p:spPr>
          <a:xfrm>
            <a:off x="6467359" y="4526857"/>
            <a:ext cx="275795" cy="358561"/>
          </a:xfrm>
          <a:prstGeom prst="rect">
            <a:avLst/>
          </a:prstGeom>
          <a:solidFill>
            <a:srgbClr val="3264C8"/>
          </a:solidFill>
          <a:ln w="12700">
            <a:solidFill>
              <a:schemeClr val="accent1">
                <a:lumOff val="20882"/>
              </a:schemeClr>
            </a:solidFill>
            <a:miter lim="400000"/>
          </a:ln>
        </p:spPr>
        <p:txBody>
          <a:bodyPr lIns="36000" tIns="36000" rIns="36000" bIns="36000" anchor="ctr"/>
          <a:lstStyle/>
          <a:p>
            <a:endParaRPr lang="en-US" dirty="0"/>
          </a:p>
        </p:txBody>
      </p:sp>
      <p:sp>
        <p:nvSpPr>
          <p:cNvPr id="130" name="Rectangle">
            <a:extLst>
              <a:ext uri="{FF2B5EF4-FFF2-40B4-BE49-F238E27FC236}">
                <a16:creationId xmlns:a16="http://schemas.microsoft.com/office/drawing/2014/main" id="{5B17369B-8D1A-1549-8D70-265585C0D53C}"/>
              </a:ext>
            </a:extLst>
          </p:cNvPr>
          <p:cNvSpPr/>
          <p:nvPr/>
        </p:nvSpPr>
        <p:spPr>
          <a:xfrm>
            <a:off x="6507942" y="4570830"/>
            <a:ext cx="275796" cy="358561"/>
          </a:xfrm>
          <a:prstGeom prst="rect">
            <a:avLst/>
          </a:prstGeom>
          <a:solidFill>
            <a:srgbClr val="3264C8"/>
          </a:solidFill>
          <a:ln w="12700">
            <a:solidFill>
              <a:schemeClr val="accent1">
                <a:lumOff val="20882"/>
              </a:schemeClr>
            </a:solidFill>
            <a:miter lim="400000"/>
          </a:ln>
        </p:spPr>
        <p:txBody>
          <a:bodyPr lIns="36000" tIns="36000" rIns="36000" bIns="36000" anchor="ctr"/>
          <a:lstStyle/>
          <a:p>
            <a:endParaRPr lang="en-US" dirty="0"/>
          </a:p>
        </p:txBody>
      </p:sp>
      <p:sp>
        <p:nvSpPr>
          <p:cNvPr id="131" name="Triangle">
            <a:extLst>
              <a:ext uri="{FF2B5EF4-FFF2-40B4-BE49-F238E27FC236}">
                <a16:creationId xmlns:a16="http://schemas.microsoft.com/office/drawing/2014/main" id="{8AA2BAE0-4F73-5C47-A0AA-FCD80D21C2F9}"/>
              </a:ext>
            </a:extLst>
          </p:cNvPr>
          <p:cNvSpPr/>
          <p:nvPr/>
        </p:nvSpPr>
        <p:spPr>
          <a:xfrm>
            <a:off x="4060900" y="2303703"/>
            <a:ext cx="1769434" cy="9837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chemeClr val="bg1">
              <a:lumMod val="65000"/>
              <a:alpha val="11315"/>
            </a:schemeClr>
          </a:solidFill>
          <a:ln w="12700">
            <a:miter lim="400000"/>
          </a:ln>
        </p:spPr>
        <p:txBody>
          <a:bodyPr lIns="36000" tIns="36000" rIns="36000" bIns="36000" anchor="ctr"/>
          <a:lstStyle/>
          <a:p>
            <a:endParaRPr lang="en-US" dirty="0"/>
          </a:p>
        </p:txBody>
      </p:sp>
      <p:sp>
        <p:nvSpPr>
          <p:cNvPr id="132" name="Triangle">
            <a:extLst>
              <a:ext uri="{FF2B5EF4-FFF2-40B4-BE49-F238E27FC236}">
                <a16:creationId xmlns:a16="http://schemas.microsoft.com/office/drawing/2014/main" id="{913B95A0-F60E-6745-9D46-A0B68918CD50}"/>
              </a:ext>
            </a:extLst>
          </p:cNvPr>
          <p:cNvSpPr/>
          <p:nvPr/>
        </p:nvSpPr>
        <p:spPr>
          <a:xfrm rot="10800000" flipH="1">
            <a:off x="4060900" y="3280397"/>
            <a:ext cx="1891100" cy="10870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chemeClr val="bg1">
              <a:lumMod val="65000"/>
              <a:alpha val="11315"/>
            </a:schemeClr>
          </a:solidFill>
          <a:ln w="12700">
            <a:miter lim="400000"/>
          </a:ln>
        </p:spPr>
        <p:txBody>
          <a:bodyPr lIns="36000" tIns="36000" rIns="36000" bIns="36000" anchor="ctr"/>
          <a:lstStyle/>
          <a:p>
            <a:endParaRPr lang="en-US" dirty="0"/>
          </a:p>
        </p:txBody>
      </p:sp>
      <p:sp>
        <p:nvSpPr>
          <p:cNvPr id="133" name="Rectangle">
            <a:extLst>
              <a:ext uri="{FF2B5EF4-FFF2-40B4-BE49-F238E27FC236}">
                <a16:creationId xmlns:a16="http://schemas.microsoft.com/office/drawing/2014/main" id="{9FB025A3-E73A-4A43-B164-7ECD5D92394A}"/>
              </a:ext>
            </a:extLst>
          </p:cNvPr>
          <p:cNvSpPr/>
          <p:nvPr/>
        </p:nvSpPr>
        <p:spPr>
          <a:xfrm>
            <a:off x="1989599" y="2288640"/>
            <a:ext cx="2063293" cy="2061936"/>
          </a:xfrm>
          <a:prstGeom prst="rect">
            <a:avLst/>
          </a:prstGeom>
          <a:solidFill>
            <a:schemeClr val="bg1">
              <a:lumMod val="65000"/>
              <a:alpha val="11315"/>
            </a:schemeClr>
          </a:solidFill>
          <a:ln w="12700">
            <a:miter lim="400000"/>
          </a:ln>
        </p:spPr>
        <p:txBody>
          <a:bodyPr lIns="36000" tIns="36000" rIns="36000" bIns="36000" anchor="ctr"/>
          <a:lstStyle/>
          <a:p>
            <a:endParaRPr lang="en-US" dirty="0"/>
          </a:p>
        </p:txBody>
      </p:sp>
      <p:sp>
        <p:nvSpPr>
          <p:cNvPr id="134" name="Rounded Rectangle">
            <a:extLst>
              <a:ext uri="{FF2B5EF4-FFF2-40B4-BE49-F238E27FC236}">
                <a16:creationId xmlns:a16="http://schemas.microsoft.com/office/drawing/2014/main" id="{93E5775C-163B-7F4B-BB46-404B1E75771E}"/>
              </a:ext>
            </a:extLst>
          </p:cNvPr>
          <p:cNvSpPr/>
          <p:nvPr/>
        </p:nvSpPr>
        <p:spPr>
          <a:xfrm>
            <a:off x="4872034" y="2638603"/>
            <a:ext cx="2087509" cy="1385649"/>
          </a:xfrm>
          <a:prstGeom prst="roundRect">
            <a:avLst>
              <a:gd name="adj" fmla="val 13748"/>
            </a:avLst>
          </a:prstGeom>
          <a:gradFill>
            <a:gsLst>
              <a:gs pos="0">
                <a:srgbClr val="1E2D78"/>
              </a:gs>
              <a:gs pos="100000">
                <a:srgbClr val="3C5AB4"/>
              </a:gs>
            </a:gsLst>
            <a:lin ang="5400000"/>
          </a:gradFill>
          <a:ln w="12700">
            <a:miter lim="400000"/>
          </a:ln>
          <a:effectLst>
            <a:outerShdw blurRad="38100" dist="78217" dir="12543089" rotWithShape="0">
              <a:srgbClr val="000000">
                <a:alpha val="38000"/>
              </a:srgbClr>
            </a:outerShdw>
          </a:effectLst>
        </p:spPr>
        <p:txBody>
          <a:bodyPr lIns="36000" tIns="36000" rIns="36000" bIns="36000" anchor="ctr"/>
          <a:lstStyle/>
          <a:p>
            <a:pPr>
              <a:defRPr>
                <a:solidFill>
                  <a:srgbClr val="2D5AB4"/>
                </a:solidFill>
              </a:defRPr>
            </a:pPr>
            <a:endParaRPr lang="en-US" dirty="0"/>
          </a:p>
        </p:txBody>
      </p:sp>
      <p:sp>
        <p:nvSpPr>
          <p:cNvPr id="135" name="TextBox 36">
            <a:extLst>
              <a:ext uri="{FF2B5EF4-FFF2-40B4-BE49-F238E27FC236}">
                <a16:creationId xmlns:a16="http://schemas.microsoft.com/office/drawing/2014/main" id="{75793615-E0A4-E840-A8CD-612161259C0B}"/>
              </a:ext>
            </a:extLst>
          </p:cNvPr>
          <p:cNvSpPr txBox="1"/>
          <p:nvPr/>
        </p:nvSpPr>
        <p:spPr>
          <a:xfrm>
            <a:off x="2324706" y="3462477"/>
            <a:ext cx="924383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1200" i="1">
                <a:solidFill>
                  <a:schemeClr val="accent1">
                    <a:satOff val="-3054"/>
                    <a:lumOff val="-11647"/>
                  </a:schemeClr>
                </a:solidFill>
              </a:defRPr>
            </a:lvl1pPr>
          </a:lstStyle>
          <a:p>
            <a:r>
              <a:rPr lang="en-US" dirty="0"/>
              <a:t>databases</a:t>
            </a:r>
          </a:p>
        </p:txBody>
      </p:sp>
      <p:sp>
        <p:nvSpPr>
          <p:cNvPr id="136" name="TextBox 37">
            <a:extLst>
              <a:ext uri="{FF2B5EF4-FFF2-40B4-BE49-F238E27FC236}">
                <a16:creationId xmlns:a16="http://schemas.microsoft.com/office/drawing/2014/main" id="{1C06A0AF-E58D-2049-BB3D-E6D1CE911212}"/>
              </a:ext>
            </a:extLst>
          </p:cNvPr>
          <p:cNvSpPr txBox="1"/>
          <p:nvPr/>
        </p:nvSpPr>
        <p:spPr>
          <a:xfrm>
            <a:off x="2359340" y="2479516"/>
            <a:ext cx="843410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1200" i="1">
                <a:solidFill>
                  <a:schemeClr val="accent1">
                    <a:satOff val="-3054"/>
                    <a:lumOff val="-11647"/>
                  </a:schemeClr>
                </a:solidFill>
              </a:defRPr>
            </a:lvl1pPr>
          </a:lstStyle>
          <a:p>
            <a:r>
              <a:rPr lang="en-US" dirty="0"/>
              <a:t>data files</a:t>
            </a:r>
          </a:p>
        </p:txBody>
      </p:sp>
      <p:sp>
        <p:nvSpPr>
          <p:cNvPr id="137" name="TextBox 49">
            <a:extLst>
              <a:ext uri="{FF2B5EF4-FFF2-40B4-BE49-F238E27FC236}">
                <a16:creationId xmlns:a16="http://schemas.microsoft.com/office/drawing/2014/main" id="{E8B5CB61-6EF3-1742-993D-C4DB7BB4DED8}"/>
              </a:ext>
            </a:extLst>
          </p:cNvPr>
          <p:cNvSpPr txBox="1"/>
          <p:nvPr/>
        </p:nvSpPr>
        <p:spPr>
          <a:xfrm>
            <a:off x="2357685" y="3968171"/>
            <a:ext cx="858426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1200" i="1">
                <a:solidFill>
                  <a:schemeClr val="accent1">
                    <a:satOff val="-3054"/>
                    <a:lumOff val="-11647"/>
                  </a:schemeClr>
                </a:solidFill>
              </a:defRPr>
            </a:lvl1pPr>
          </a:lstStyle>
          <a:p>
            <a:r>
              <a:rPr lang="en-US" dirty="0"/>
              <a:t>web data</a:t>
            </a:r>
          </a:p>
        </p:txBody>
      </p:sp>
      <p:sp>
        <p:nvSpPr>
          <p:cNvPr id="138" name="TextBox 36">
            <a:extLst>
              <a:ext uri="{FF2B5EF4-FFF2-40B4-BE49-F238E27FC236}">
                <a16:creationId xmlns:a16="http://schemas.microsoft.com/office/drawing/2014/main" id="{0FAC4719-114B-A849-9082-4C2A87C4444C}"/>
              </a:ext>
            </a:extLst>
          </p:cNvPr>
          <p:cNvSpPr txBox="1"/>
          <p:nvPr/>
        </p:nvSpPr>
        <p:spPr>
          <a:xfrm>
            <a:off x="6135276" y="4994490"/>
            <a:ext cx="1092360" cy="4420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1200">
                <a:solidFill>
                  <a:schemeClr val="accent1">
                    <a:satOff val="-3054"/>
                    <a:lumOff val="-11647"/>
                  </a:schemeClr>
                </a:solidFill>
              </a:defRPr>
            </a:pPr>
            <a:r>
              <a:rPr lang="en-US" sz="1100" dirty="0">
                <a:solidFill>
                  <a:srgbClr val="3264C8"/>
                </a:solidFill>
              </a:rPr>
              <a:t>batch</a:t>
            </a:r>
          </a:p>
          <a:p>
            <a:pPr algn="ctr">
              <a:defRPr sz="1200">
                <a:solidFill>
                  <a:schemeClr val="accent1">
                    <a:satOff val="-3054"/>
                    <a:lumOff val="-11647"/>
                  </a:schemeClr>
                </a:solidFill>
              </a:defRPr>
            </a:pPr>
            <a:r>
              <a:rPr lang="en-US" sz="1100" dirty="0">
                <a:solidFill>
                  <a:srgbClr val="3264C8"/>
                </a:solidFill>
              </a:rPr>
              <a:t>programs</a:t>
            </a:r>
          </a:p>
        </p:txBody>
      </p:sp>
      <p:sp>
        <p:nvSpPr>
          <p:cNvPr id="139" name="TextBox 36">
            <a:extLst>
              <a:ext uri="{FF2B5EF4-FFF2-40B4-BE49-F238E27FC236}">
                <a16:creationId xmlns:a16="http://schemas.microsoft.com/office/drawing/2014/main" id="{651EA029-0358-4B45-A284-EA47DBAE018E}"/>
              </a:ext>
            </a:extLst>
          </p:cNvPr>
          <p:cNvSpPr txBox="1"/>
          <p:nvPr/>
        </p:nvSpPr>
        <p:spPr>
          <a:xfrm>
            <a:off x="4824009" y="5005376"/>
            <a:ext cx="1092360" cy="442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1200">
                <a:solidFill>
                  <a:schemeClr val="accent1">
                    <a:satOff val="-3054"/>
                    <a:lumOff val="-11647"/>
                  </a:schemeClr>
                </a:solidFill>
              </a:defRPr>
            </a:pPr>
            <a:r>
              <a:rPr lang="en-US" sz="1100" dirty="0">
                <a:solidFill>
                  <a:srgbClr val="3264C8"/>
                </a:solidFill>
              </a:rPr>
              <a:t>interactive</a:t>
            </a:r>
          </a:p>
          <a:p>
            <a:pPr algn="ctr">
              <a:defRPr sz="1200">
                <a:solidFill>
                  <a:schemeClr val="accent1">
                    <a:satOff val="-3054"/>
                    <a:lumOff val="-11647"/>
                  </a:schemeClr>
                </a:solidFill>
              </a:defRPr>
            </a:pPr>
            <a:r>
              <a:rPr lang="en-US" sz="1100" dirty="0">
                <a:solidFill>
                  <a:srgbClr val="3264C8"/>
                </a:solidFill>
              </a:rPr>
              <a:t>processing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77B52D6-5BC7-9548-883B-2B6A139E7118}"/>
              </a:ext>
            </a:extLst>
          </p:cNvPr>
          <p:cNvGrpSpPr/>
          <p:nvPr/>
        </p:nvGrpSpPr>
        <p:grpSpPr>
          <a:xfrm>
            <a:off x="3705297" y="2439360"/>
            <a:ext cx="288497" cy="329375"/>
            <a:chOff x="3732405" y="2367361"/>
            <a:chExt cx="288497" cy="329375"/>
          </a:xfrm>
        </p:grpSpPr>
        <p:sp>
          <p:nvSpPr>
            <p:cNvPr id="141" name="Rectangle">
              <a:extLst>
                <a:ext uri="{FF2B5EF4-FFF2-40B4-BE49-F238E27FC236}">
                  <a16:creationId xmlns:a16="http://schemas.microsoft.com/office/drawing/2014/main" id="{4D06E08E-50D4-F146-B5C9-B57C20C3A9F1}"/>
                </a:ext>
              </a:extLst>
            </p:cNvPr>
            <p:cNvSpPr/>
            <p:nvPr/>
          </p:nvSpPr>
          <p:spPr>
            <a:xfrm>
              <a:off x="3732405" y="2367361"/>
              <a:ext cx="175089" cy="256651"/>
            </a:xfrm>
            <a:prstGeom prst="rect">
              <a:avLst/>
            </a:prstGeom>
            <a:solidFill>
              <a:srgbClr val="FFFFFF"/>
            </a:solidFill>
            <a:ln w="19050" cap="flat">
              <a:solidFill>
                <a:schemeClr val="bg1">
                  <a:lumMod val="65000"/>
                </a:schemeClr>
              </a:solidFill>
              <a:prstDash val="solid"/>
              <a:round/>
            </a:ln>
            <a:effectLst>
              <a:outerShdw blurRad="38100" dist="65517" dir="7882388" rotWithShape="0">
                <a:srgbClr val="000000">
                  <a:alpha val="38000"/>
                </a:srgbClr>
              </a:outerShdw>
            </a:effectLst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142" name="Rectangle">
              <a:extLst>
                <a:ext uri="{FF2B5EF4-FFF2-40B4-BE49-F238E27FC236}">
                  <a16:creationId xmlns:a16="http://schemas.microsoft.com/office/drawing/2014/main" id="{599442C6-2809-A046-A691-8763D8F29A87}"/>
                </a:ext>
              </a:extLst>
            </p:cNvPr>
            <p:cNvSpPr/>
            <p:nvPr/>
          </p:nvSpPr>
          <p:spPr>
            <a:xfrm>
              <a:off x="3784746" y="2403722"/>
              <a:ext cx="175090" cy="256652"/>
            </a:xfrm>
            <a:prstGeom prst="rect">
              <a:avLst/>
            </a:prstGeom>
            <a:solidFill>
              <a:srgbClr val="FFFFFF"/>
            </a:solidFill>
            <a:ln w="19050" cap="flat">
              <a:solidFill>
                <a:schemeClr val="bg1">
                  <a:lumMod val="65000"/>
                </a:schemeClr>
              </a:solidFill>
              <a:prstDash val="solid"/>
              <a:round/>
            </a:ln>
            <a:effectLst>
              <a:outerShdw blurRad="38100" dist="65517" dir="4905046" rotWithShape="0">
                <a:srgbClr val="000000">
                  <a:alpha val="38000"/>
                </a:srgbClr>
              </a:outerShdw>
            </a:effectLst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143" name="Rectangle">
              <a:extLst>
                <a:ext uri="{FF2B5EF4-FFF2-40B4-BE49-F238E27FC236}">
                  <a16:creationId xmlns:a16="http://schemas.microsoft.com/office/drawing/2014/main" id="{7BEA43E4-7386-DB40-A681-C7B36FAF9DA6}"/>
                </a:ext>
              </a:extLst>
            </p:cNvPr>
            <p:cNvSpPr/>
            <p:nvPr/>
          </p:nvSpPr>
          <p:spPr>
            <a:xfrm>
              <a:off x="3845812" y="2440084"/>
              <a:ext cx="175090" cy="256652"/>
            </a:xfrm>
            <a:prstGeom prst="rect">
              <a:avLst/>
            </a:prstGeom>
            <a:solidFill>
              <a:srgbClr val="FFFFFF"/>
            </a:solidFill>
            <a:ln w="19050" cap="flat">
              <a:solidFill>
                <a:schemeClr val="bg1">
                  <a:lumMod val="65000"/>
                </a:schemeClr>
              </a:solidFill>
              <a:prstDash val="solid"/>
              <a:round/>
            </a:ln>
            <a:effectLst>
              <a:outerShdw blurRad="38100" dist="65517" dir="6203283" rotWithShape="0">
                <a:srgbClr val="000000">
                  <a:alpha val="38000"/>
                </a:srgbClr>
              </a:outerShdw>
            </a:effectLst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44" name="Computer">
            <a:extLst>
              <a:ext uri="{FF2B5EF4-FFF2-40B4-BE49-F238E27FC236}">
                <a16:creationId xmlns:a16="http://schemas.microsoft.com/office/drawing/2014/main" id="{C0E20362-34B5-F246-BF96-441DA93BC92C}"/>
              </a:ext>
            </a:extLst>
          </p:cNvPr>
          <p:cNvSpPr/>
          <p:nvPr/>
        </p:nvSpPr>
        <p:spPr>
          <a:xfrm>
            <a:off x="5092086" y="4536487"/>
            <a:ext cx="535181" cy="4318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5" h="21600" extrusionOk="0">
                <a:moveTo>
                  <a:pt x="464" y="0"/>
                </a:moveTo>
                <a:cubicBezTo>
                  <a:pt x="210" y="0"/>
                  <a:pt x="0" y="261"/>
                  <a:pt x="0" y="575"/>
                </a:cubicBezTo>
                <a:lnTo>
                  <a:pt x="0" y="17777"/>
                </a:lnTo>
                <a:cubicBezTo>
                  <a:pt x="0" y="18091"/>
                  <a:pt x="210" y="18354"/>
                  <a:pt x="464" y="18354"/>
                </a:cubicBezTo>
                <a:lnTo>
                  <a:pt x="9148" y="18354"/>
                </a:lnTo>
                <a:lnTo>
                  <a:pt x="9116" y="18513"/>
                </a:lnTo>
                <a:lnTo>
                  <a:pt x="8753" y="20763"/>
                </a:lnTo>
                <a:lnTo>
                  <a:pt x="7690" y="20763"/>
                </a:lnTo>
                <a:lnTo>
                  <a:pt x="7690" y="21600"/>
                </a:lnTo>
                <a:lnTo>
                  <a:pt x="10486" y="21600"/>
                </a:lnTo>
                <a:lnTo>
                  <a:pt x="11107" y="21600"/>
                </a:lnTo>
                <a:lnTo>
                  <a:pt x="13905" y="21600"/>
                </a:lnTo>
                <a:lnTo>
                  <a:pt x="13905" y="20763"/>
                </a:lnTo>
                <a:lnTo>
                  <a:pt x="12842" y="20763"/>
                </a:lnTo>
                <a:lnTo>
                  <a:pt x="12479" y="18513"/>
                </a:lnTo>
                <a:lnTo>
                  <a:pt x="12452" y="18354"/>
                </a:lnTo>
                <a:lnTo>
                  <a:pt x="21131" y="18354"/>
                </a:lnTo>
                <a:cubicBezTo>
                  <a:pt x="21384" y="18354"/>
                  <a:pt x="21595" y="18091"/>
                  <a:pt x="21595" y="17777"/>
                </a:cubicBezTo>
                <a:lnTo>
                  <a:pt x="21595" y="575"/>
                </a:lnTo>
                <a:cubicBezTo>
                  <a:pt x="21600" y="261"/>
                  <a:pt x="21389" y="0"/>
                  <a:pt x="21136" y="0"/>
                </a:cubicBezTo>
                <a:lnTo>
                  <a:pt x="464" y="0"/>
                </a:lnTo>
                <a:close/>
                <a:moveTo>
                  <a:pt x="10800" y="542"/>
                </a:moveTo>
                <a:cubicBezTo>
                  <a:pt x="10913" y="542"/>
                  <a:pt x="11006" y="650"/>
                  <a:pt x="11006" y="797"/>
                </a:cubicBezTo>
                <a:cubicBezTo>
                  <a:pt x="11006" y="937"/>
                  <a:pt x="10913" y="1052"/>
                  <a:pt x="10800" y="1052"/>
                </a:cubicBezTo>
                <a:cubicBezTo>
                  <a:pt x="10686" y="1052"/>
                  <a:pt x="10594" y="937"/>
                  <a:pt x="10594" y="797"/>
                </a:cubicBezTo>
                <a:cubicBezTo>
                  <a:pt x="10594" y="656"/>
                  <a:pt x="10686" y="542"/>
                  <a:pt x="10800" y="542"/>
                </a:cubicBezTo>
                <a:close/>
                <a:moveTo>
                  <a:pt x="1242" y="1734"/>
                </a:moveTo>
                <a:lnTo>
                  <a:pt x="20358" y="1734"/>
                </a:lnTo>
                <a:lnTo>
                  <a:pt x="20358" y="15233"/>
                </a:lnTo>
                <a:lnTo>
                  <a:pt x="1242" y="15233"/>
                </a:lnTo>
                <a:lnTo>
                  <a:pt x="1242" y="1734"/>
                </a:lnTo>
                <a:close/>
              </a:path>
            </a:pathLst>
          </a:custGeom>
          <a:solidFill>
            <a:srgbClr val="FFFFFF"/>
          </a:solidFill>
          <a:ln w="19050">
            <a:solidFill>
              <a:schemeClr val="accent1"/>
            </a:solidFill>
          </a:ln>
        </p:spPr>
        <p:txBody>
          <a:bodyPr lIns="36000" tIns="36000" rIns="36000" bIns="36000" anchor="ctr"/>
          <a:lstStyle/>
          <a:p>
            <a:endParaRPr lang="en-US" dirty="0"/>
          </a:p>
        </p:txBody>
      </p:sp>
      <p:sp>
        <p:nvSpPr>
          <p:cNvPr id="146" name="Line">
            <a:extLst>
              <a:ext uri="{FF2B5EF4-FFF2-40B4-BE49-F238E27FC236}">
                <a16:creationId xmlns:a16="http://schemas.microsoft.com/office/drawing/2014/main" id="{A1D7CA1A-3135-FA4D-83FA-3E205D5DAD12}"/>
              </a:ext>
            </a:extLst>
          </p:cNvPr>
          <p:cNvSpPr/>
          <p:nvPr/>
        </p:nvSpPr>
        <p:spPr>
          <a:xfrm>
            <a:off x="5359676" y="4020451"/>
            <a:ext cx="1" cy="492024"/>
          </a:xfrm>
          <a:prstGeom prst="line">
            <a:avLst/>
          </a:prstGeom>
          <a:ln w="31750">
            <a:solidFill>
              <a:srgbClr val="0329D6">
                <a:alpha val="87615"/>
              </a:srgbClr>
            </a:solidFill>
            <a:miter lim="400000"/>
            <a:headEnd type="triangle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 lang="en-US" dirty="0"/>
          </a:p>
        </p:txBody>
      </p:sp>
      <p:sp>
        <p:nvSpPr>
          <p:cNvPr id="147" name="Line">
            <a:extLst>
              <a:ext uri="{FF2B5EF4-FFF2-40B4-BE49-F238E27FC236}">
                <a16:creationId xmlns:a16="http://schemas.microsoft.com/office/drawing/2014/main" id="{86439D4E-24FA-8647-AE3A-E80ABE75783D}"/>
              </a:ext>
            </a:extLst>
          </p:cNvPr>
          <p:cNvSpPr/>
          <p:nvPr/>
        </p:nvSpPr>
        <p:spPr>
          <a:xfrm flipV="1">
            <a:off x="6620440" y="4022351"/>
            <a:ext cx="1" cy="450932"/>
          </a:xfrm>
          <a:prstGeom prst="line">
            <a:avLst/>
          </a:prstGeom>
          <a:ln w="31750">
            <a:solidFill>
              <a:srgbClr val="0329D6">
                <a:alpha val="87615"/>
              </a:srgbClr>
            </a:solidFill>
            <a:miter lim="400000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 lang="en-US" dirty="0"/>
          </a:p>
        </p:txBody>
      </p:sp>
      <p:sp>
        <p:nvSpPr>
          <p:cNvPr id="148" name="Rectangle">
            <a:extLst>
              <a:ext uri="{FF2B5EF4-FFF2-40B4-BE49-F238E27FC236}">
                <a16:creationId xmlns:a16="http://schemas.microsoft.com/office/drawing/2014/main" id="{C38C4314-39CF-AA47-A0EC-BCE1C0D04F85}"/>
              </a:ext>
            </a:extLst>
          </p:cNvPr>
          <p:cNvSpPr/>
          <p:nvPr/>
        </p:nvSpPr>
        <p:spPr>
          <a:xfrm>
            <a:off x="6556259" y="4609649"/>
            <a:ext cx="275795" cy="358561"/>
          </a:xfrm>
          <a:prstGeom prst="rect">
            <a:avLst/>
          </a:prstGeom>
          <a:solidFill>
            <a:srgbClr val="3264C8"/>
          </a:solidFill>
          <a:ln w="12700">
            <a:solidFill>
              <a:schemeClr val="accent1">
                <a:lumOff val="20882"/>
              </a:schemeClr>
            </a:solidFill>
            <a:miter lim="400000"/>
          </a:ln>
        </p:spPr>
        <p:txBody>
          <a:bodyPr lIns="36000" tIns="36000" rIns="36000" bIns="36000" anchor="ctr"/>
          <a:lstStyle/>
          <a:p>
            <a:endParaRPr lang="en-US" dirty="0"/>
          </a:p>
        </p:txBody>
      </p:sp>
      <p:sp>
        <p:nvSpPr>
          <p:cNvPr id="149" name="b4p">
            <a:extLst>
              <a:ext uri="{FF2B5EF4-FFF2-40B4-BE49-F238E27FC236}">
                <a16:creationId xmlns:a16="http://schemas.microsoft.com/office/drawing/2014/main" id="{7440415E-51F7-9448-9A79-B4C5375AF509}"/>
              </a:ext>
            </a:extLst>
          </p:cNvPr>
          <p:cNvSpPr txBox="1"/>
          <p:nvPr/>
        </p:nvSpPr>
        <p:spPr>
          <a:xfrm>
            <a:off x="6562877" y="4788929"/>
            <a:ext cx="284691" cy="2308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9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b4p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017FDC6-DD2E-CE44-80B1-E6E6C45F4B72}"/>
              </a:ext>
            </a:extLst>
          </p:cNvPr>
          <p:cNvGrpSpPr/>
          <p:nvPr/>
        </p:nvGrpSpPr>
        <p:grpSpPr>
          <a:xfrm>
            <a:off x="3705297" y="3424008"/>
            <a:ext cx="288496" cy="352957"/>
            <a:chOff x="3732405" y="3352009"/>
            <a:chExt cx="288496" cy="352957"/>
          </a:xfrm>
        </p:grpSpPr>
        <p:sp>
          <p:nvSpPr>
            <p:cNvPr id="151" name="Cylinder">
              <a:extLst>
                <a:ext uri="{FF2B5EF4-FFF2-40B4-BE49-F238E27FC236}">
                  <a16:creationId xmlns:a16="http://schemas.microsoft.com/office/drawing/2014/main" id="{F8C4FD13-50EB-1444-8048-B21BF6241491}"/>
                </a:ext>
              </a:extLst>
            </p:cNvPr>
            <p:cNvSpPr/>
            <p:nvPr/>
          </p:nvSpPr>
          <p:spPr>
            <a:xfrm>
              <a:off x="3732405" y="3352009"/>
              <a:ext cx="201350" cy="2658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21600" extrusionOk="0">
                  <a:moveTo>
                    <a:pt x="9839" y="0"/>
                  </a:moveTo>
                  <a:cubicBezTo>
                    <a:pt x="7321" y="0"/>
                    <a:pt x="4803" y="241"/>
                    <a:pt x="2882" y="724"/>
                  </a:cubicBezTo>
                  <a:cubicBezTo>
                    <a:pt x="-961" y="1689"/>
                    <a:pt x="-961" y="3255"/>
                    <a:pt x="2882" y="4221"/>
                  </a:cubicBezTo>
                  <a:cubicBezTo>
                    <a:pt x="6724" y="5186"/>
                    <a:pt x="12954" y="5186"/>
                    <a:pt x="16796" y="4221"/>
                  </a:cubicBezTo>
                  <a:cubicBezTo>
                    <a:pt x="20639" y="3255"/>
                    <a:pt x="20639" y="1689"/>
                    <a:pt x="16796" y="724"/>
                  </a:cubicBezTo>
                  <a:cubicBezTo>
                    <a:pt x="14875" y="241"/>
                    <a:pt x="12357" y="0"/>
                    <a:pt x="9839" y="0"/>
                  </a:cubicBezTo>
                  <a:close/>
                  <a:moveTo>
                    <a:pt x="0" y="3593"/>
                  </a:moveTo>
                  <a:lnTo>
                    <a:pt x="0" y="18993"/>
                  </a:lnTo>
                  <a:cubicBezTo>
                    <a:pt x="0" y="20356"/>
                    <a:pt x="4405" y="21600"/>
                    <a:pt x="9839" y="21600"/>
                  </a:cubicBezTo>
                  <a:cubicBezTo>
                    <a:pt x="15273" y="21600"/>
                    <a:pt x="19678" y="20356"/>
                    <a:pt x="19678" y="18993"/>
                  </a:cubicBezTo>
                  <a:lnTo>
                    <a:pt x="19678" y="3593"/>
                  </a:lnTo>
                  <a:cubicBezTo>
                    <a:pt x="18279" y="4621"/>
                    <a:pt x="14401" y="5357"/>
                    <a:pt x="9839" y="5357"/>
                  </a:cubicBezTo>
                  <a:cubicBezTo>
                    <a:pt x="5277" y="5357"/>
                    <a:pt x="1399" y="4621"/>
                    <a:pt x="0" y="3593"/>
                  </a:cubicBez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chemeClr val="bg1">
                  <a:lumMod val="65000"/>
                </a:schemeClr>
              </a:solidFill>
              <a:prstDash val="solid"/>
              <a:round/>
            </a:ln>
            <a:effectLst>
              <a:outerShdw blurRad="38100" dist="78217" dir="7882388" rotWithShape="0">
                <a:srgbClr val="000000">
                  <a:alpha val="38000"/>
                </a:srgbClr>
              </a:outerShdw>
            </a:effectLst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152" name="Cylinder">
              <a:extLst>
                <a:ext uri="{FF2B5EF4-FFF2-40B4-BE49-F238E27FC236}">
                  <a16:creationId xmlns:a16="http://schemas.microsoft.com/office/drawing/2014/main" id="{F31FCC9D-88C9-5A4F-AC86-C9B5480DB87A}"/>
                </a:ext>
              </a:extLst>
            </p:cNvPr>
            <p:cNvSpPr/>
            <p:nvPr/>
          </p:nvSpPr>
          <p:spPr>
            <a:xfrm>
              <a:off x="3819551" y="3439156"/>
              <a:ext cx="201350" cy="2658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21600" extrusionOk="0">
                  <a:moveTo>
                    <a:pt x="9839" y="0"/>
                  </a:moveTo>
                  <a:cubicBezTo>
                    <a:pt x="7321" y="0"/>
                    <a:pt x="4803" y="241"/>
                    <a:pt x="2882" y="724"/>
                  </a:cubicBezTo>
                  <a:cubicBezTo>
                    <a:pt x="-961" y="1689"/>
                    <a:pt x="-961" y="3255"/>
                    <a:pt x="2882" y="4221"/>
                  </a:cubicBezTo>
                  <a:cubicBezTo>
                    <a:pt x="6724" y="5186"/>
                    <a:pt x="12954" y="5186"/>
                    <a:pt x="16796" y="4221"/>
                  </a:cubicBezTo>
                  <a:cubicBezTo>
                    <a:pt x="20639" y="3255"/>
                    <a:pt x="20639" y="1689"/>
                    <a:pt x="16796" y="724"/>
                  </a:cubicBezTo>
                  <a:cubicBezTo>
                    <a:pt x="14875" y="241"/>
                    <a:pt x="12357" y="0"/>
                    <a:pt x="9839" y="0"/>
                  </a:cubicBezTo>
                  <a:close/>
                  <a:moveTo>
                    <a:pt x="0" y="3593"/>
                  </a:moveTo>
                  <a:lnTo>
                    <a:pt x="0" y="18993"/>
                  </a:lnTo>
                  <a:cubicBezTo>
                    <a:pt x="0" y="20356"/>
                    <a:pt x="4405" y="21600"/>
                    <a:pt x="9839" y="21600"/>
                  </a:cubicBezTo>
                  <a:cubicBezTo>
                    <a:pt x="15273" y="21600"/>
                    <a:pt x="19678" y="20356"/>
                    <a:pt x="19678" y="18993"/>
                  </a:cubicBezTo>
                  <a:lnTo>
                    <a:pt x="19678" y="3593"/>
                  </a:lnTo>
                  <a:cubicBezTo>
                    <a:pt x="18279" y="4621"/>
                    <a:pt x="14401" y="5357"/>
                    <a:pt x="9839" y="5357"/>
                  </a:cubicBezTo>
                  <a:cubicBezTo>
                    <a:pt x="5277" y="5357"/>
                    <a:pt x="1399" y="4621"/>
                    <a:pt x="0" y="3593"/>
                  </a:cubicBez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chemeClr val="bg1">
                  <a:lumMod val="65000"/>
                </a:schemeClr>
              </a:solidFill>
              <a:prstDash val="solid"/>
              <a:round/>
            </a:ln>
            <a:effectLst>
              <a:outerShdw blurRad="38100" dist="71525" dir="7882388" rotWithShape="0">
                <a:srgbClr val="000000">
                  <a:alpha val="38000"/>
                </a:srgbClr>
              </a:outerShdw>
            </a:effectLst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53" name="Triangle">
            <a:extLst>
              <a:ext uri="{FF2B5EF4-FFF2-40B4-BE49-F238E27FC236}">
                <a16:creationId xmlns:a16="http://schemas.microsoft.com/office/drawing/2014/main" id="{30614AC5-33C7-3849-94C6-29575DF29852}"/>
              </a:ext>
            </a:extLst>
          </p:cNvPr>
          <p:cNvSpPr/>
          <p:nvPr/>
        </p:nvSpPr>
        <p:spPr>
          <a:xfrm rot="5400000">
            <a:off x="6627012" y="4647475"/>
            <a:ext cx="156421" cy="1511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36000" tIns="36000" rIns="36000" bIns="36000" anchor="ctr"/>
          <a:lstStyle/>
          <a:p>
            <a:endParaRPr lang="en-US" dirty="0"/>
          </a:p>
        </p:txBody>
      </p:sp>
      <p:sp>
        <p:nvSpPr>
          <p:cNvPr id="154" name="Rectangle">
            <a:extLst>
              <a:ext uri="{FF2B5EF4-FFF2-40B4-BE49-F238E27FC236}">
                <a16:creationId xmlns:a16="http://schemas.microsoft.com/office/drawing/2014/main" id="{EC167390-E19B-7040-913B-A40AE49E7255}"/>
              </a:ext>
            </a:extLst>
          </p:cNvPr>
          <p:cNvSpPr/>
          <p:nvPr/>
        </p:nvSpPr>
        <p:spPr>
          <a:xfrm>
            <a:off x="5130691" y="4573200"/>
            <a:ext cx="457972" cy="291274"/>
          </a:xfrm>
          <a:prstGeom prst="rect">
            <a:avLst/>
          </a:prstGeom>
          <a:solidFill>
            <a:srgbClr val="3264C8"/>
          </a:solidFill>
          <a:ln w="38100">
            <a:solidFill>
              <a:srgbClr val="FFFFFF"/>
            </a:solidFill>
            <a:miter lim="400000"/>
          </a:ln>
        </p:spPr>
        <p:txBody>
          <a:bodyPr lIns="36000" tIns="36000" rIns="36000" bIns="36000" anchor="ctr"/>
          <a:lstStyle/>
          <a:p>
            <a:endParaRPr lang="en-US" dirty="0"/>
          </a:p>
        </p:txBody>
      </p:sp>
      <p:sp>
        <p:nvSpPr>
          <p:cNvPr id="155" name="&gt;b4p">
            <a:extLst>
              <a:ext uri="{FF2B5EF4-FFF2-40B4-BE49-F238E27FC236}">
                <a16:creationId xmlns:a16="http://schemas.microsoft.com/office/drawing/2014/main" id="{0B236EDA-39A2-774C-936D-284DC33E05ED}"/>
              </a:ext>
            </a:extLst>
          </p:cNvPr>
          <p:cNvSpPr txBox="1"/>
          <p:nvPr/>
        </p:nvSpPr>
        <p:spPr>
          <a:xfrm>
            <a:off x="5139176" y="4596848"/>
            <a:ext cx="379269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0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&gt;b4p</a:t>
            </a:r>
          </a:p>
        </p:txBody>
      </p:sp>
      <p:sp>
        <p:nvSpPr>
          <p:cNvPr id="156" name="B4P">
            <a:extLst>
              <a:ext uri="{FF2B5EF4-FFF2-40B4-BE49-F238E27FC236}">
                <a16:creationId xmlns:a16="http://schemas.microsoft.com/office/drawing/2014/main" id="{8A04DD4C-F718-0140-85F6-9162AC32E02E}"/>
              </a:ext>
            </a:extLst>
          </p:cNvPr>
          <p:cNvSpPr txBox="1"/>
          <p:nvPr/>
        </p:nvSpPr>
        <p:spPr>
          <a:xfrm>
            <a:off x="5522327" y="2581357"/>
            <a:ext cx="791240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2800" b="1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B4P</a:t>
            </a:r>
          </a:p>
        </p:txBody>
      </p:sp>
      <p:sp>
        <p:nvSpPr>
          <p:cNvPr id="158" name="Excel, XLS, CSV,  XML, JSON, HTML, Zip, Text (and others)">
            <a:extLst>
              <a:ext uri="{FF2B5EF4-FFF2-40B4-BE49-F238E27FC236}">
                <a16:creationId xmlns:a16="http://schemas.microsoft.com/office/drawing/2014/main" id="{960323C8-D566-994A-8D3E-7CE6C284013D}"/>
              </a:ext>
            </a:extLst>
          </p:cNvPr>
          <p:cNvSpPr txBox="1"/>
          <p:nvPr/>
        </p:nvSpPr>
        <p:spPr>
          <a:xfrm>
            <a:off x="5292860" y="5960558"/>
            <a:ext cx="3264674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200">
                <a:solidFill>
                  <a:srgbClr val="535353"/>
                </a:solidFill>
              </a:defRPr>
            </a:pPr>
            <a:r>
              <a:rPr lang="en-US" sz="1000" dirty="0"/>
              <a:t>Excel, CSV,  XML, JSON, HTML, Zip, Text (and others) </a:t>
            </a:r>
          </a:p>
        </p:txBody>
      </p:sp>
      <p:sp>
        <p:nvSpPr>
          <p:cNvPr id="159" name="databases:">
            <a:extLst>
              <a:ext uri="{FF2B5EF4-FFF2-40B4-BE49-F238E27FC236}">
                <a16:creationId xmlns:a16="http://schemas.microsoft.com/office/drawing/2014/main" id="{2EE63A4A-043A-E140-A6A3-53F4435D6AE1}"/>
              </a:ext>
            </a:extLst>
          </p:cNvPr>
          <p:cNvSpPr txBox="1"/>
          <p:nvPr/>
        </p:nvSpPr>
        <p:spPr>
          <a:xfrm>
            <a:off x="4548113" y="6134779"/>
            <a:ext cx="715899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r">
              <a:defRPr sz="1200" b="1">
                <a:solidFill>
                  <a:schemeClr val="accent1">
                    <a:satOff val="-3054"/>
                    <a:lumOff val="-11647"/>
                  </a:schemeClr>
                </a:solidFill>
              </a:defRPr>
            </a:lvl1pPr>
          </a:lstStyle>
          <a:p>
            <a:r>
              <a:rPr lang="en-US" sz="1000" dirty="0"/>
              <a:t>databases</a:t>
            </a:r>
          </a:p>
        </p:txBody>
      </p:sp>
      <p:sp>
        <p:nvSpPr>
          <p:cNvPr id="160" name="web data:">
            <a:extLst>
              <a:ext uri="{FF2B5EF4-FFF2-40B4-BE49-F238E27FC236}">
                <a16:creationId xmlns:a16="http://schemas.microsoft.com/office/drawing/2014/main" id="{629B5358-4FEB-7F40-8441-EF476F47EA61}"/>
              </a:ext>
            </a:extLst>
          </p:cNvPr>
          <p:cNvSpPr txBox="1"/>
          <p:nvPr/>
        </p:nvSpPr>
        <p:spPr>
          <a:xfrm>
            <a:off x="4625058" y="6320558"/>
            <a:ext cx="638954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r">
              <a:defRPr sz="1200" b="1">
                <a:solidFill>
                  <a:schemeClr val="accent1">
                    <a:satOff val="-3054"/>
                    <a:lumOff val="-11647"/>
                  </a:schemeClr>
                </a:solidFill>
              </a:defRPr>
            </a:lvl1pPr>
          </a:lstStyle>
          <a:p>
            <a:r>
              <a:rPr lang="en-US" sz="1000" dirty="0"/>
              <a:t>web data</a:t>
            </a:r>
          </a:p>
        </p:txBody>
      </p:sp>
      <p:sp>
        <p:nvSpPr>
          <p:cNvPr id="161" name="other data:">
            <a:extLst>
              <a:ext uri="{FF2B5EF4-FFF2-40B4-BE49-F238E27FC236}">
                <a16:creationId xmlns:a16="http://schemas.microsoft.com/office/drawing/2014/main" id="{196F8AE7-9BA5-BF4D-A0DD-0F1EF6857AEC}"/>
              </a:ext>
            </a:extLst>
          </p:cNvPr>
          <p:cNvSpPr txBox="1"/>
          <p:nvPr/>
        </p:nvSpPr>
        <p:spPr>
          <a:xfrm>
            <a:off x="4552922" y="6494779"/>
            <a:ext cx="711090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r">
              <a:defRPr sz="1200" b="1">
                <a:solidFill>
                  <a:schemeClr val="accent1">
                    <a:satOff val="-3054"/>
                    <a:lumOff val="-11647"/>
                  </a:schemeClr>
                </a:solidFill>
              </a:defRPr>
            </a:lvl1pPr>
          </a:lstStyle>
          <a:p>
            <a:r>
              <a:rPr lang="en-US" sz="1000" dirty="0"/>
              <a:t>other data</a:t>
            </a:r>
          </a:p>
        </p:txBody>
      </p:sp>
      <p:sp>
        <p:nvSpPr>
          <p:cNvPr id="162" name="Line">
            <a:extLst>
              <a:ext uri="{FF2B5EF4-FFF2-40B4-BE49-F238E27FC236}">
                <a16:creationId xmlns:a16="http://schemas.microsoft.com/office/drawing/2014/main" id="{1685F5DC-190A-B94E-9A2D-3E45DCFACC90}"/>
              </a:ext>
            </a:extLst>
          </p:cNvPr>
          <p:cNvSpPr/>
          <p:nvPr/>
        </p:nvSpPr>
        <p:spPr>
          <a:xfrm>
            <a:off x="1992000" y="5877000"/>
            <a:ext cx="7516896" cy="1"/>
          </a:xfrm>
          <a:prstGeom prst="line">
            <a:avLst/>
          </a:prstGeom>
          <a:ln w="12700">
            <a:solidFill>
              <a:srgbClr val="A7A7A7"/>
            </a:solidFill>
          </a:ln>
        </p:spPr>
        <p:txBody>
          <a:bodyPr lIns="45719" rIns="45719"/>
          <a:lstStyle/>
          <a:p>
            <a:endParaRPr lang="en-US" dirty="0"/>
          </a:p>
        </p:txBody>
      </p:sp>
      <p:sp>
        <p:nvSpPr>
          <p:cNvPr id="163" name="TextBox 36">
            <a:extLst>
              <a:ext uri="{FF2B5EF4-FFF2-40B4-BE49-F238E27FC236}">
                <a16:creationId xmlns:a16="http://schemas.microsoft.com/office/drawing/2014/main" id="{0AF224D4-8E8E-1841-BF1D-6FDB72837934}"/>
              </a:ext>
            </a:extLst>
          </p:cNvPr>
          <p:cNvSpPr txBox="1"/>
          <p:nvPr/>
        </p:nvSpPr>
        <p:spPr>
          <a:xfrm>
            <a:off x="2424000" y="6021000"/>
            <a:ext cx="1640345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1600" b="1">
                <a:solidFill>
                  <a:schemeClr val="accent1">
                    <a:satOff val="-3054"/>
                    <a:lumOff val="-11647"/>
                  </a:schemeClr>
                </a:solidFill>
              </a:defRPr>
            </a:lvl1pPr>
          </a:lstStyle>
          <a:p>
            <a:r>
              <a:rPr lang="en-US" dirty="0"/>
              <a:t>Data Sources</a:t>
            </a:r>
          </a:p>
          <a:p>
            <a:r>
              <a:rPr lang="en-US" dirty="0"/>
              <a:t>and Formats</a:t>
            </a:r>
          </a:p>
        </p:txBody>
      </p:sp>
      <p:sp>
        <p:nvSpPr>
          <p:cNvPr id="164" name="Triangle">
            <a:extLst>
              <a:ext uri="{FF2B5EF4-FFF2-40B4-BE49-F238E27FC236}">
                <a16:creationId xmlns:a16="http://schemas.microsoft.com/office/drawing/2014/main" id="{B68E9693-BDD0-8A49-AC67-4ADCD8EEA542}"/>
              </a:ext>
            </a:extLst>
          </p:cNvPr>
          <p:cNvSpPr/>
          <p:nvPr/>
        </p:nvSpPr>
        <p:spPr>
          <a:xfrm rot="5400000">
            <a:off x="5606617" y="3054383"/>
            <a:ext cx="710111" cy="7393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36000" tIns="36000" rIns="36000" bIns="36000" anchor="ctr"/>
          <a:lstStyle/>
          <a:p>
            <a:endParaRPr lang="en-US" dirty="0"/>
          </a:p>
        </p:txBody>
      </p:sp>
      <p:grpSp>
        <p:nvGrpSpPr>
          <p:cNvPr id="165" name="Group">
            <a:extLst>
              <a:ext uri="{FF2B5EF4-FFF2-40B4-BE49-F238E27FC236}">
                <a16:creationId xmlns:a16="http://schemas.microsoft.com/office/drawing/2014/main" id="{17029C2B-59F7-EC4C-B73E-8FC7D31DC6E1}"/>
              </a:ext>
            </a:extLst>
          </p:cNvPr>
          <p:cNvGrpSpPr/>
          <p:nvPr/>
        </p:nvGrpSpPr>
        <p:grpSpPr>
          <a:xfrm>
            <a:off x="8447910" y="2928324"/>
            <a:ext cx="667889" cy="788699"/>
            <a:chOff x="0" y="0"/>
            <a:chExt cx="667887" cy="788698"/>
          </a:xfrm>
        </p:grpSpPr>
        <p:sp>
          <p:nvSpPr>
            <p:cNvPr id="166" name="Rectangle">
              <a:extLst>
                <a:ext uri="{FF2B5EF4-FFF2-40B4-BE49-F238E27FC236}">
                  <a16:creationId xmlns:a16="http://schemas.microsoft.com/office/drawing/2014/main" id="{89C5C84C-27DC-344B-9DBC-4BB0A7BEBB0B}"/>
                </a:ext>
              </a:extLst>
            </p:cNvPr>
            <p:cNvSpPr/>
            <p:nvPr/>
          </p:nvSpPr>
          <p:spPr>
            <a:xfrm>
              <a:off x="5014" y="0"/>
              <a:ext cx="662874" cy="76891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chemeClr val="accent1">
                  <a:satOff val="-3054"/>
                  <a:lumOff val="-11647"/>
                </a:schemeClr>
              </a:solidFill>
              <a:prstDash val="solid"/>
              <a:round/>
            </a:ln>
            <a:effectLst>
              <a:outerShdw blurRad="38100" dist="58100" dir="6673739" rotWithShape="0">
                <a:srgbClr val="000000">
                  <a:alpha val="38000"/>
                </a:srgbClr>
              </a:outerShdw>
            </a:effectLst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167" name="Bar Chart">
              <a:extLst>
                <a:ext uri="{FF2B5EF4-FFF2-40B4-BE49-F238E27FC236}">
                  <a16:creationId xmlns:a16="http://schemas.microsoft.com/office/drawing/2014/main" id="{7B41146E-0B63-8749-B41B-5A4EA488A403}"/>
                </a:ext>
              </a:extLst>
            </p:cNvPr>
            <p:cNvSpPr/>
            <p:nvPr/>
          </p:nvSpPr>
          <p:spPr>
            <a:xfrm>
              <a:off x="54718" y="27068"/>
              <a:ext cx="262121" cy="2614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lnTo>
                    <a:pt x="0" y="21404"/>
                  </a:lnTo>
                  <a:cubicBezTo>
                    <a:pt x="0" y="21511"/>
                    <a:pt x="87" y="21600"/>
                    <a:pt x="194" y="21600"/>
                  </a:cubicBezTo>
                  <a:lnTo>
                    <a:pt x="21406" y="21600"/>
                  </a:lnTo>
                  <a:cubicBezTo>
                    <a:pt x="21513" y="21600"/>
                    <a:pt x="21600" y="21511"/>
                    <a:pt x="21600" y="21404"/>
                  </a:cubicBezTo>
                  <a:lnTo>
                    <a:pt x="21600" y="20822"/>
                  </a:lnTo>
                  <a:cubicBezTo>
                    <a:pt x="21600" y="20715"/>
                    <a:pt x="21513" y="20628"/>
                    <a:pt x="21406" y="20628"/>
                  </a:cubicBezTo>
                  <a:lnTo>
                    <a:pt x="1163" y="20628"/>
                  </a:lnTo>
                  <a:cubicBezTo>
                    <a:pt x="1057" y="20628"/>
                    <a:pt x="970" y="20539"/>
                    <a:pt x="970" y="20432"/>
                  </a:cubicBezTo>
                  <a:lnTo>
                    <a:pt x="970" y="194"/>
                  </a:lnTo>
                  <a:cubicBezTo>
                    <a:pt x="970" y="87"/>
                    <a:pt x="883" y="0"/>
                    <a:pt x="776" y="0"/>
                  </a:cubicBezTo>
                  <a:lnTo>
                    <a:pt x="194" y="0"/>
                  </a:lnTo>
                  <a:close/>
                  <a:moveTo>
                    <a:pt x="16860" y="3004"/>
                  </a:moveTo>
                  <a:lnTo>
                    <a:pt x="16860" y="19065"/>
                  </a:lnTo>
                  <a:lnTo>
                    <a:pt x="19553" y="19065"/>
                  </a:lnTo>
                  <a:lnTo>
                    <a:pt x="19553" y="3004"/>
                  </a:lnTo>
                  <a:lnTo>
                    <a:pt x="16860" y="3004"/>
                  </a:lnTo>
                  <a:close/>
                  <a:moveTo>
                    <a:pt x="7272" y="6922"/>
                  </a:moveTo>
                  <a:lnTo>
                    <a:pt x="7272" y="19065"/>
                  </a:lnTo>
                  <a:lnTo>
                    <a:pt x="9965" y="19065"/>
                  </a:lnTo>
                  <a:lnTo>
                    <a:pt x="9965" y="6922"/>
                  </a:lnTo>
                  <a:lnTo>
                    <a:pt x="7272" y="6922"/>
                  </a:lnTo>
                  <a:close/>
                  <a:moveTo>
                    <a:pt x="12066" y="10127"/>
                  </a:moveTo>
                  <a:lnTo>
                    <a:pt x="12066" y="19065"/>
                  </a:lnTo>
                  <a:lnTo>
                    <a:pt x="14759" y="19065"/>
                  </a:lnTo>
                  <a:lnTo>
                    <a:pt x="14759" y="10127"/>
                  </a:lnTo>
                  <a:lnTo>
                    <a:pt x="12066" y="10127"/>
                  </a:lnTo>
                  <a:close/>
                  <a:moveTo>
                    <a:pt x="2478" y="15151"/>
                  </a:moveTo>
                  <a:lnTo>
                    <a:pt x="2478" y="19065"/>
                  </a:lnTo>
                  <a:lnTo>
                    <a:pt x="5171" y="19065"/>
                  </a:lnTo>
                  <a:lnTo>
                    <a:pt x="5171" y="15151"/>
                  </a:lnTo>
                  <a:lnTo>
                    <a:pt x="2478" y="15151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168" name="Line Graph">
              <a:extLst>
                <a:ext uri="{FF2B5EF4-FFF2-40B4-BE49-F238E27FC236}">
                  <a16:creationId xmlns:a16="http://schemas.microsoft.com/office/drawing/2014/main" id="{6DCC9439-7F3F-1A47-B2F7-B487D5FA7A00}"/>
                </a:ext>
              </a:extLst>
            </p:cNvPr>
            <p:cNvSpPr/>
            <p:nvPr/>
          </p:nvSpPr>
          <p:spPr>
            <a:xfrm>
              <a:off x="371702" y="53647"/>
              <a:ext cx="208820" cy="2082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lnTo>
                    <a:pt x="0" y="21404"/>
                  </a:lnTo>
                  <a:cubicBezTo>
                    <a:pt x="0" y="21511"/>
                    <a:pt x="87" y="21600"/>
                    <a:pt x="194" y="21600"/>
                  </a:cubicBezTo>
                  <a:lnTo>
                    <a:pt x="21406" y="21600"/>
                  </a:lnTo>
                  <a:cubicBezTo>
                    <a:pt x="21513" y="21600"/>
                    <a:pt x="21600" y="21511"/>
                    <a:pt x="21600" y="21404"/>
                  </a:cubicBezTo>
                  <a:lnTo>
                    <a:pt x="21600" y="20822"/>
                  </a:lnTo>
                  <a:cubicBezTo>
                    <a:pt x="21600" y="20715"/>
                    <a:pt x="21513" y="20628"/>
                    <a:pt x="21406" y="20628"/>
                  </a:cubicBezTo>
                  <a:lnTo>
                    <a:pt x="1163" y="20628"/>
                  </a:lnTo>
                  <a:cubicBezTo>
                    <a:pt x="1057" y="20628"/>
                    <a:pt x="970" y="20539"/>
                    <a:pt x="970" y="20432"/>
                  </a:cubicBezTo>
                  <a:lnTo>
                    <a:pt x="970" y="194"/>
                  </a:lnTo>
                  <a:cubicBezTo>
                    <a:pt x="970" y="87"/>
                    <a:pt x="883" y="0"/>
                    <a:pt x="776" y="0"/>
                  </a:cubicBezTo>
                  <a:lnTo>
                    <a:pt x="194" y="0"/>
                  </a:lnTo>
                  <a:close/>
                  <a:moveTo>
                    <a:pt x="19991" y="7364"/>
                  </a:moveTo>
                  <a:lnTo>
                    <a:pt x="17165" y="8228"/>
                  </a:lnTo>
                  <a:lnTo>
                    <a:pt x="17811" y="8832"/>
                  </a:lnTo>
                  <a:lnTo>
                    <a:pt x="13288" y="13689"/>
                  </a:lnTo>
                  <a:lnTo>
                    <a:pt x="10021" y="10341"/>
                  </a:lnTo>
                  <a:lnTo>
                    <a:pt x="2932" y="17951"/>
                  </a:lnTo>
                  <a:lnTo>
                    <a:pt x="3799" y="18763"/>
                  </a:lnTo>
                  <a:lnTo>
                    <a:pt x="10041" y="12061"/>
                  </a:lnTo>
                  <a:lnTo>
                    <a:pt x="13327" y="15430"/>
                  </a:lnTo>
                  <a:lnTo>
                    <a:pt x="13766" y="14916"/>
                  </a:lnTo>
                  <a:lnTo>
                    <a:pt x="18678" y="9644"/>
                  </a:lnTo>
                  <a:lnTo>
                    <a:pt x="19324" y="10250"/>
                  </a:lnTo>
                  <a:lnTo>
                    <a:pt x="19991" y="7364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 dirty="0"/>
            </a:p>
          </p:txBody>
        </p:sp>
        <p:grpSp>
          <p:nvGrpSpPr>
            <p:cNvPr id="169" name="Group">
              <a:extLst>
                <a:ext uri="{FF2B5EF4-FFF2-40B4-BE49-F238E27FC236}">
                  <a16:creationId xmlns:a16="http://schemas.microsoft.com/office/drawing/2014/main" id="{FEDF2233-1597-EE43-86E1-7659CC14664E}"/>
                </a:ext>
              </a:extLst>
            </p:cNvPr>
            <p:cNvGrpSpPr/>
            <p:nvPr/>
          </p:nvGrpSpPr>
          <p:grpSpPr>
            <a:xfrm>
              <a:off x="50957" y="322563"/>
              <a:ext cx="570988" cy="466136"/>
              <a:chOff x="0" y="0"/>
              <a:chExt cx="570986" cy="466134"/>
            </a:xfrm>
          </p:grpSpPr>
          <p:sp>
            <p:nvSpPr>
              <p:cNvPr id="184" name="Line">
                <a:extLst>
                  <a:ext uri="{FF2B5EF4-FFF2-40B4-BE49-F238E27FC236}">
                    <a16:creationId xmlns:a16="http://schemas.microsoft.com/office/drawing/2014/main" id="{476962E7-74A5-3A44-AF89-44FB3EF90109}"/>
                  </a:ext>
                </a:extLst>
              </p:cNvPr>
              <p:cNvSpPr/>
              <p:nvPr/>
            </p:nvSpPr>
            <p:spPr>
              <a:xfrm flipV="1">
                <a:off x="-1" y="-1"/>
                <a:ext cx="2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185" name="Line">
                <a:extLst>
                  <a:ext uri="{FF2B5EF4-FFF2-40B4-BE49-F238E27FC236}">
                    <a16:creationId xmlns:a16="http://schemas.microsoft.com/office/drawing/2014/main" id="{5BEA8C42-F5BC-F24B-B26C-2C27CD866AA7}"/>
                  </a:ext>
                </a:extLst>
              </p:cNvPr>
              <p:cNvSpPr/>
              <p:nvPr/>
            </p:nvSpPr>
            <p:spPr>
              <a:xfrm flipV="1">
                <a:off x="95164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186" name="Line">
                <a:extLst>
                  <a:ext uri="{FF2B5EF4-FFF2-40B4-BE49-F238E27FC236}">
                    <a16:creationId xmlns:a16="http://schemas.microsoft.com/office/drawing/2014/main" id="{34E8DFD3-2494-E243-BB89-D76364C6AA4E}"/>
                  </a:ext>
                </a:extLst>
              </p:cNvPr>
              <p:cNvSpPr/>
              <p:nvPr/>
            </p:nvSpPr>
            <p:spPr>
              <a:xfrm flipV="1">
                <a:off x="570986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187" name="Line">
                <a:extLst>
                  <a:ext uri="{FF2B5EF4-FFF2-40B4-BE49-F238E27FC236}">
                    <a16:creationId xmlns:a16="http://schemas.microsoft.com/office/drawing/2014/main" id="{55347890-8108-F145-B0C9-D7E8E3E1FBAA}"/>
                  </a:ext>
                </a:extLst>
              </p:cNvPr>
              <p:cNvSpPr/>
              <p:nvPr/>
            </p:nvSpPr>
            <p:spPr>
              <a:xfrm flipV="1">
                <a:off x="285493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188" name="Line">
                <a:extLst>
                  <a:ext uri="{FF2B5EF4-FFF2-40B4-BE49-F238E27FC236}">
                    <a16:creationId xmlns:a16="http://schemas.microsoft.com/office/drawing/2014/main" id="{4F4C9DEA-C75C-AB45-957C-50F710004C50}"/>
                  </a:ext>
                </a:extLst>
              </p:cNvPr>
              <p:cNvSpPr/>
              <p:nvPr/>
            </p:nvSpPr>
            <p:spPr>
              <a:xfrm flipV="1">
                <a:off x="380657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189" name="Line">
                <a:extLst>
                  <a:ext uri="{FF2B5EF4-FFF2-40B4-BE49-F238E27FC236}">
                    <a16:creationId xmlns:a16="http://schemas.microsoft.com/office/drawing/2014/main" id="{5E375D88-7672-944E-AD77-F8FAD1970578}"/>
                  </a:ext>
                </a:extLst>
              </p:cNvPr>
              <p:cNvSpPr/>
              <p:nvPr/>
            </p:nvSpPr>
            <p:spPr>
              <a:xfrm flipV="1">
                <a:off x="190328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190" name="Line">
                <a:extLst>
                  <a:ext uri="{FF2B5EF4-FFF2-40B4-BE49-F238E27FC236}">
                    <a16:creationId xmlns:a16="http://schemas.microsoft.com/office/drawing/2014/main" id="{06DAA210-745A-374A-B69F-61DB2A1B9181}"/>
                  </a:ext>
                </a:extLst>
              </p:cNvPr>
              <p:cNvSpPr/>
              <p:nvPr/>
            </p:nvSpPr>
            <p:spPr>
              <a:xfrm flipV="1">
                <a:off x="475822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170" name="Group">
              <a:extLst>
                <a:ext uri="{FF2B5EF4-FFF2-40B4-BE49-F238E27FC236}">
                  <a16:creationId xmlns:a16="http://schemas.microsoft.com/office/drawing/2014/main" id="{990487DF-E1C7-8E49-94B1-FCC6553BCDDF}"/>
                </a:ext>
              </a:extLst>
            </p:cNvPr>
            <p:cNvGrpSpPr/>
            <p:nvPr/>
          </p:nvGrpSpPr>
          <p:grpSpPr>
            <a:xfrm>
              <a:off x="-1" y="322563"/>
              <a:ext cx="665607" cy="466136"/>
              <a:chOff x="0" y="0"/>
              <a:chExt cx="665605" cy="466134"/>
            </a:xfrm>
          </p:grpSpPr>
          <p:sp>
            <p:nvSpPr>
              <p:cNvPr id="171" name="Line">
                <a:extLst>
                  <a:ext uri="{FF2B5EF4-FFF2-40B4-BE49-F238E27FC236}">
                    <a16:creationId xmlns:a16="http://schemas.microsoft.com/office/drawing/2014/main" id="{E9BFFF1A-8B5E-D84D-86BB-3EF575F53002}"/>
                  </a:ext>
                </a:extLst>
              </p:cNvPr>
              <p:cNvSpPr/>
              <p:nvPr/>
            </p:nvSpPr>
            <p:spPr>
              <a:xfrm>
                <a:off x="3617" y="38844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172" name="Line">
                <a:extLst>
                  <a:ext uri="{FF2B5EF4-FFF2-40B4-BE49-F238E27FC236}">
                    <a16:creationId xmlns:a16="http://schemas.microsoft.com/office/drawing/2014/main" id="{C717B197-6B99-FF4B-8017-3D0C756D5918}"/>
                  </a:ext>
                </a:extLst>
              </p:cNvPr>
              <p:cNvSpPr/>
              <p:nvPr/>
            </p:nvSpPr>
            <p:spPr>
              <a:xfrm>
                <a:off x="0" y="310756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173" name="Line">
                <a:extLst>
                  <a:ext uri="{FF2B5EF4-FFF2-40B4-BE49-F238E27FC236}">
                    <a16:creationId xmlns:a16="http://schemas.microsoft.com/office/drawing/2014/main" id="{6634D96E-967E-8F4E-AB1C-9C87FC84BDBA}"/>
                  </a:ext>
                </a:extLst>
              </p:cNvPr>
              <p:cNvSpPr/>
              <p:nvPr/>
            </p:nvSpPr>
            <p:spPr>
              <a:xfrm>
                <a:off x="0" y="427290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174" name="Line">
                <a:extLst>
                  <a:ext uri="{FF2B5EF4-FFF2-40B4-BE49-F238E27FC236}">
                    <a16:creationId xmlns:a16="http://schemas.microsoft.com/office/drawing/2014/main" id="{07D92386-A564-9743-B693-9D612A88697A}"/>
                  </a:ext>
                </a:extLst>
              </p:cNvPr>
              <p:cNvSpPr/>
              <p:nvPr/>
            </p:nvSpPr>
            <p:spPr>
              <a:xfrm>
                <a:off x="0" y="0"/>
                <a:ext cx="660180" cy="0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175" name="Line">
                <a:extLst>
                  <a:ext uri="{FF2B5EF4-FFF2-40B4-BE49-F238E27FC236}">
                    <a16:creationId xmlns:a16="http://schemas.microsoft.com/office/drawing/2014/main" id="{3CD72882-3AE1-B846-ACB2-0650333B2B00}"/>
                  </a:ext>
                </a:extLst>
              </p:cNvPr>
              <p:cNvSpPr/>
              <p:nvPr/>
            </p:nvSpPr>
            <p:spPr>
              <a:xfrm>
                <a:off x="0" y="77689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176" name="Line">
                <a:extLst>
                  <a:ext uri="{FF2B5EF4-FFF2-40B4-BE49-F238E27FC236}">
                    <a16:creationId xmlns:a16="http://schemas.microsoft.com/office/drawing/2014/main" id="{1444FB43-A3F5-EF4B-BA8C-9FC244321CBF}"/>
                  </a:ext>
                </a:extLst>
              </p:cNvPr>
              <p:cNvSpPr/>
              <p:nvPr/>
            </p:nvSpPr>
            <p:spPr>
              <a:xfrm>
                <a:off x="0" y="466134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177" name="Line">
                <a:extLst>
                  <a:ext uri="{FF2B5EF4-FFF2-40B4-BE49-F238E27FC236}">
                    <a16:creationId xmlns:a16="http://schemas.microsoft.com/office/drawing/2014/main" id="{05996C5B-9447-AE49-8C04-A0C45EFEF3AB}"/>
                  </a:ext>
                </a:extLst>
              </p:cNvPr>
              <p:cNvSpPr/>
              <p:nvPr/>
            </p:nvSpPr>
            <p:spPr>
              <a:xfrm>
                <a:off x="0" y="194222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178" name="Line">
                <a:extLst>
                  <a:ext uri="{FF2B5EF4-FFF2-40B4-BE49-F238E27FC236}">
                    <a16:creationId xmlns:a16="http://schemas.microsoft.com/office/drawing/2014/main" id="{23E7E106-8596-904B-A41E-749913651392}"/>
                  </a:ext>
                </a:extLst>
              </p:cNvPr>
              <p:cNvSpPr/>
              <p:nvPr/>
            </p:nvSpPr>
            <p:spPr>
              <a:xfrm>
                <a:off x="3617" y="116533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179" name="Line">
                <a:extLst>
                  <a:ext uri="{FF2B5EF4-FFF2-40B4-BE49-F238E27FC236}">
                    <a16:creationId xmlns:a16="http://schemas.microsoft.com/office/drawing/2014/main" id="{9CBADF20-FADA-A548-96C1-199FED8FA641}"/>
                  </a:ext>
                </a:extLst>
              </p:cNvPr>
              <p:cNvSpPr/>
              <p:nvPr/>
            </p:nvSpPr>
            <p:spPr>
              <a:xfrm>
                <a:off x="3617" y="388445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180" name="Line">
                <a:extLst>
                  <a:ext uri="{FF2B5EF4-FFF2-40B4-BE49-F238E27FC236}">
                    <a16:creationId xmlns:a16="http://schemas.microsoft.com/office/drawing/2014/main" id="{4279CA8B-3DDD-2144-A78E-35253F3250C0}"/>
                  </a:ext>
                </a:extLst>
              </p:cNvPr>
              <p:cNvSpPr/>
              <p:nvPr/>
            </p:nvSpPr>
            <p:spPr>
              <a:xfrm>
                <a:off x="3617" y="233067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181" name="Line">
                <a:extLst>
                  <a:ext uri="{FF2B5EF4-FFF2-40B4-BE49-F238E27FC236}">
                    <a16:creationId xmlns:a16="http://schemas.microsoft.com/office/drawing/2014/main" id="{7F1F7600-6835-634F-A47F-5A8FEB01097B}"/>
                  </a:ext>
                </a:extLst>
              </p:cNvPr>
              <p:cNvSpPr/>
              <p:nvPr/>
            </p:nvSpPr>
            <p:spPr>
              <a:xfrm>
                <a:off x="1808" y="271911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182" name="Line">
                <a:extLst>
                  <a:ext uri="{FF2B5EF4-FFF2-40B4-BE49-F238E27FC236}">
                    <a16:creationId xmlns:a16="http://schemas.microsoft.com/office/drawing/2014/main" id="{3B94D1FD-F36F-1944-A68B-CCFF16F7A7C5}"/>
                  </a:ext>
                </a:extLst>
              </p:cNvPr>
              <p:cNvSpPr/>
              <p:nvPr/>
            </p:nvSpPr>
            <p:spPr>
              <a:xfrm>
                <a:off x="1808" y="349600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183" name="Line">
                <a:extLst>
                  <a:ext uri="{FF2B5EF4-FFF2-40B4-BE49-F238E27FC236}">
                    <a16:creationId xmlns:a16="http://schemas.microsoft.com/office/drawing/2014/main" id="{ABEE9FF2-4C8D-5D40-AE5D-28A648A20228}"/>
                  </a:ext>
                </a:extLst>
              </p:cNvPr>
              <p:cNvSpPr/>
              <p:nvPr/>
            </p:nvSpPr>
            <p:spPr>
              <a:xfrm>
                <a:off x="5425" y="155378"/>
                <a:ext cx="660181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 dirty="0"/>
              </a:p>
            </p:txBody>
          </p:sp>
        </p:grpSp>
      </p:grpSp>
      <p:sp>
        <p:nvSpPr>
          <p:cNvPr id="191" name="TextBox 37">
            <a:extLst>
              <a:ext uri="{FF2B5EF4-FFF2-40B4-BE49-F238E27FC236}">
                <a16:creationId xmlns:a16="http://schemas.microsoft.com/office/drawing/2014/main" id="{FF4A0676-2FE3-D040-9852-D4F294B5E227}"/>
              </a:ext>
            </a:extLst>
          </p:cNvPr>
          <p:cNvSpPr txBox="1"/>
          <p:nvPr/>
        </p:nvSpPr>
        <p:spPr>
          <a:xfrm>
            <a:off x="2180892" y="2960132"/>
            <a:ext cx="1217976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1200" i="1">
                <a:solidFill>
                  <a:schemeClr val="accent1">
                    <a:satOff val="-3054"/>
                    <a:lumOff val="-11647"/>
                  </a:schemeClr>
                </a:solidFill>
              </a:defRPr>
            </a:lvl1pPr>
          </a:lstStyle>
          <a:p>
            <a:r>
              <a:rPr lang="en-US" dirty="0"/>
              <a:t>spreadsheets</a:t>
            </a:r>
          </a:p>
        </p:txBody>
      </p:sp>
      <p:grpSp>
        <p:nvGrpSpPr>
          <p:cNvPr id="99" name="Gruppieren 98">
            <a:extLst>
              <a:ext uri="{FF2B5EF4-FFF2-40B4-BE49-F238E27FC236}">
                <a16:creationId xmlns:a16="http://schemas.microsoft.com/office/drawing/2014/main" id="{5387DA9D-B4FD-411C-ABE0-52F11B2B457C}"/>
              </a:ext>
            </a:extLst>
          </p:cNvPr>
          <p:cNvGrpSpPr/>
          <p:nvPr/>
        </p:nvGrpSpPr>
        <p:grpSpPr>
          <a:xfrm>
            <a:off x="3683732" y="2960939"/>
            <a:ext cx="287704" cy="288000"/>
            <a:chOff x="3360000" y="3069000"/>
            <a:chExt cx="287704" cy="288000"/>
          </a:xfrm>
        </p:grpSpPr>
        <p:sp>
          <p:nvSpPr>
            <p:cNvPr id="100" name="Rechteck: abgerundete Ecken 99">
              <a:extLst>
                <a:ext uri="{FF2B5EF4-FFF2-40B4-BE49-F238E27FC236}">
                  <a16:creationId xmlns:a16="http://schemas.microsoft.com/office/drawing/2014/main" id="{04F489CC-FEBB-440B-8272-D3230E055B9A}"/>
                </a:ext>
              </a:extLst>
            </p:cNvPr>
            <p:cNvSpPr/>
            <p:nvPr/>
          </p:nvSpPr>
          <p:spPr>
            <a:xfrm>
              <a:off x="3431704" y="3104964"/>
              <a:ext cx="216000" cy="216000"/>
            </a:xfrm>
            <a:prstGeom prst="roundRect">
              <a:avLst>
                <a:gd name="adj" fmla="val 11155"/>
              </a:avLst>
            </a:prstGeom>
            <a:solidFill>
              <a:srgbClr val="FFFFFF"/>
            </a:solidFill>
            <a:ln w="19050" cap="flat">
              <a:solidFill>
                <a:schemeClr val="bg1">
                  <a:lumMod val="65000"/>
                </a:schemeClr>
              </a:solidFill>
              <a:prstDash val="solid"/>
              <a:round/>
            </a:ln>
            <a:effectLst>
              <a:outerShdw blurRad="38100" dist="65517" dir="6203283" rotWithShape="0">
                <a:srgbClr val="000000">
                  <a:alpha val="38000"/>
                </a:srgbClr>
              </a:outerShdw>
            </a:effectLst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01" name="Gerader Verbinder 100">
              <a:extLst>
                <a:ext uri="{FF2B5EF4-FFF2-40B4-BE49-F238E27FC236}">
                  <a16:creationId xmlns:a16="http://schemas.microsoft.com/office/drawing/2014/main" id="{5DC1006A-89F7-4117-9132-6BB3B33CC1FD}"/>
                </a:ext>
              </a:extLst>
            </p:cNvPr>
            <p:cNvCxnSpPr/>
            <p:nvPr/>
          </p:nvCxnSpPr>
          <p:spPr>
            <a:xfrm>
              <a:off x="3530192" y="3140968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Gerader Verbinder 101">
              <a:extLst>
                <a:ext uri="{FF2B5EF4-FFF2-40B4-BE49-F238E27FC236}">
                  <a16:creationId xmlns:a16="http://schemas.microsoft.com/office/drawing/2014/main" id="{360C30E2-62CB-4575-98B1-319951512496}"/>
                </a:ext>
              </a:extLst>
            </p:cNvPr>
            <p:cNvCxnSpPr/>
            <p:nvPr/>
          </p:nvCxnSpPr>
          <p:spPr>
            <a:xfrm>
              <a:off x="3585244" y="3140968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Gerader Verbinder 102">
              <a:extLst>
                <a:ext uri="{FF2B5EF4-FFF2-40B4-BE49-F238E27FC236}">
                  <a16:creationId xmlns:a16="http://schemas.microsoft.com/office/drawing/2014/main" id="{EDCD4DB2-799A-4335-AA6C-2B37B0FC9056}"/>
                </a:ext>
              </a:extLst>
            </p:cNvPr>
            <p:cNvCxnSpPr/>
            <p:nvPr/>
          </p:nvCxnSpPr>
          <p:spPr>
            <a:xfrm>
              <a:off x="3530192" y="3176972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Gerader Verbinder 103">
              <a:extLst>
                <a:ext uri="{FF2B5EF4-FFF2-40B4-BE49-F238E27FC236}">
                  <a16:creationId xmlns:a16="http://schemas.microsoft.com/office/drawing/2014/main" id="{99AB7435-E157-4031-9773-5B05FECE66B3}"/>
                </a:ext>
              </a:extLst>
            </p:cNvPr>
            <p:cNvCxnSpPr/>
            <p:nvPr/>
          </p:nvCxnSpPr>
          <p:spPr>
            <a:xfrm>
              <a:off x="3585244" y="3176972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Gerader Verbinder 104">
              <a:extLst>
                <a:ext uri="{FF2B5EF4-FFF2-40B4-BE49-F238E27FC236}">
                  <a16:creationId xmlns:a16="http://schemas.microsoft.com/office/drawing/2014/main" id="{B5B909F2-A0E6-4FEB-8FFC-8466FDCFADDA}"/>
                </a:ext>
              </a:extLst>
            </p:cNvPr>
            <p:cNvCxnSpPr/>
            <p:nvPr/>
          </p:nvCxnSpPr>
          <p:spPr>
            <a:xfrm>
              <a:off x="3530192" y="3212976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Gerader Verbinder 105">
              <a:extLst>
                <a:ext uri="{FF2B5EF4-FFF2-40B4-BE49-F238E27FC236}">
                  <a16:creationId xmlns:a16="http://schemas.microsoft.com/office/drawing/2014/main" id="{8C7E3DB4-F83A-4BAA-B05B-A03798B1903E}"/>
                </a:ext>
              </a:extLst>
            </p:cNvPr>
            <p:cNvCxnSpPr/>
            <p:nvPr/>
          </p:nvCxnSpPr>
          <p:spPr>
            <a:xfrm>
              <a:off x="3585244" y="3212976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Gerader Verbinder 106">
              <a:extLst>
                <a:ext uri="{FF2B5EF4-FFF2-40B4-BE49-F238E27FC236}">
                  <a16:creationId xmlns:a16="http://schemas.microsoft.com/office/drawing/2014/main" id="{CA469A09-CC54-4ABB-96A7-152345D248B8}"/>
                </a:ext>
              </a:extLst>
            </p:cNvPr>
            <p:cNvCxnSpPr/>
            <p:nvPr/>
          </p:nvCxnSpPr>
          <p:spPr>
            <a:xfrm>
              <a:off x="3530192" y="3248980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Gerader Verbinder 107">
              <a:extLst>
                <a:ext uri="{FF2B5EF4-FFF2-40B4-BE49-F238E27FC236}">
                  <a16:creationId xmlns:a16="http://schemas.microsoft.com/office/drawing/2014/main" id="{D8C94AA5-0909-46DE-B573-D0F0ADA7BFE3}"/>
                </a:ext>
              </a:extLst>
            </p:cNvPr>
            <p:cNvCxnSpPr/>
            <p:nvPr/>
          </p:nvCxnSpPr>
          <p:spPr>
            <a:xfrm>
              <a:off x="3585244" y="3248980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Gerader Verbinder 108">
              <a:extLst>
                <a:ext uri="{FF2B5EF4-FFF2-40B4-BE49-F238E27FC236}">
                  <a16:creationId xmlns:a16="http://schemas.microsoft.com/office/drawing/2014/main" id="{9EEA1C58-FFB1-46A1-8BBE-9A6D87155601}"/>
                </a:ext>
              </a:extLst>
            </p:cNvPr>
            <p:cNvCxnSpPr/>
            <p:nvPr/>
          </p:nvCxnSpPr>
          <p:spPr>
            <a:xfrm>
              <a:off x="3530192" y="3284984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Gerader Verbinder 109">
              <a:extLst>
                <a:ext uri="{FF2B5EF4-FFF2-40B4-BE49-F238E27FC236}">
                  <a16:creationId xmlns:a16="http://schemas.microsoft.com/office/drawing/2014/main" id="{C87ADDF2-5BD0-48EE-B9C3-DF147008E3AC}"/>
                </a:ext>
              </a:extLst>
            </p:cNvPr>
            <p:cNvCxnSpPr/>
            <p:nvPr/>
          </p:nvCxnSpPr>
          <p:spPr>
            <a:xfrm>
              <a:off x="3585244" y="3284984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1" name="Trapezoid 110">
              <a:extLst>
                <a:ext uri="{FF2B5EF4-FFF2-40B4-BE49-F238E27FC236}">
                  <a16:creationId xmlns:a16="http://schemas.microsoft.com/office/drawing/2014/main" id="{AB938CA5-17F5-4522-8F20-F12CA64CEE84}"/>
                </a:ext>
              </a:extLst>
            </p:cNvPr>
            <p:cNvSpPr/>
            <p:nvPr/>
          </p:nvSpPr>
          <p:spPr>
            <a:xfrm rot="16200000" flipH="1">
              <a:off x="3306000" y="3123000"/>
              <a:ext cx="288000" cy="180000"/>
            </a:xfrm>
            <a:prstGeom prst="trapezoid">
              <a:avLst/>
            </a:prstGeom>
            <a:solidFill>
              <a:srgbClr val="FFFFFF"/>
            </a:solidFill>
            <a:ln w="19050" cap="flat">
              <a:solidFill>
                <a:schemeClr val="bg1">
                  <a:lumMod val="65000"/>
                </a:schemeClr>
              </a:solidFill>
              <a:prstDash val="solid"/>
              <a:round/>
            </a:ln>
            <a:effectLst>
              <a:outerShdw blurRad="38100" dist="65517" dir="6203283" rotWithShape="0">
                <a:srgbClr val="000000">
                  <a:alpha val="38000"/>
                </a:srgbClr>
              </a:outerShdw>
            </a:effectLst>
          </p:spPr>
          <p:txBody>
            <a:bodyPr vert="vert" wrap="square" lIns="36000" tIns="36000" rIns="36000" bIns="36000" numCol="1" anchor="ctr">
              <a:noAutofit/>
            </a:bodyPr>
            <a:lstStyle/>
            <a:p>
              <a:pPr algn="ctr"/>
              <a:r>
                <a:rPr lang="en-US" sz="1400" b="1" dirty="0">
                  <a:solidFill>
                    <a:srgbClr val="A6A6A6"/>
                  </a:solidFill>
                </a:rPr>
                <a:t>X</a:t>
              </a:r>
              <a:endParaRPr lang="en-US" b="1" dirty="0">
                <a:solidFill>
                  <a:srgbClr val="A6A6A6"/>
                </a:solidFill>
              </a:endParaRPr>
            </a:p>
          </p:txBody>
        </p:sp>
      </p:grpSp>
      <p:grpSp>
        <p:nvGrpSpPr>
          <p:cNvPr id="112" name="Gruppieren 111">
            <a:extLst>
              <a:ext uri="{FF2B5EF4-FFF2-40B4-BE49-F238E27FC236}">
                <a16:creationId xmlns:a16="http://schemas.microsoft.com/office/drawing/2014/main" id="{441A85DC-877C-4E19-82CD-237ED9943F37}"/>
              </a:ext>
            </a:extLst>
          </p:cNvPr>
          <p:cNvGrpSpPr/>
          <p:nvPr/>
        </p:nvGrpSpPr>
        <p:grpSpPr>
          <a:xfrm>
            <a:off x="7644214" y="3104923"/>
            <a:ext cx="431636" cy="432080"/>
            <a:chOff x="3360000" y="3069000"/>
            <a:chExt cx="287704" cy="288000"/>
          </a:xfrm>
        </p:grpSpPr>
        <p:sp>
          <p:nvSpPr>
            <p:cNvPr id="113" name="Rechteck: abgerundete Ecken 112">
              <a:extLst>
                <a:ext uri="{FF2B5EF4-FFF2-40B4-BE49-F238E27FC236}">
                  <a16:creationId xmlns:a16="http://schemas.microsoft.com/office/drawing/2014/main" id="{B962FAA1-FBA3-4E2A-BC48-92FF2103CE8E}"/>
                </a:ext>
              </a:extLst>
            </p:cNvPr>
            <p:cNvSpPr/>
            <p:nvPr/>
          </p:nvSpPr>
          <p:spPr>
            <a:xfrm>
              <a:off x="3431704" y="3104964"/>
              <a:ext cx="216000" cy="216000"/>
            </a:xfrm>
            <a:prstGeom prst="roundRect">
              <a:avLst>
                <a:gd name="adj" fmla="val 11155"/>
              </a:avLst>
            </a:prstGeom>
            <a:solidFill>
              <a:srgbClr val="FFFFFF"/>
            </a:solidFill>
            <a:ln w="19050" cap="flat">
              <a:solidFill>
                <a:schemeClr val="bg1">
                  <a:lumMod val="65000"/>
                </a:schemeClr>
              </a:solidFill>
              <a:prstDash val="solid"/>
              <a:round/>
            </a:ln>
            <a:effectLst>
              <a:outerShdw blurRad="38100" dist="65517" dir="6203283" rotWithShape="0">
                <a:srgbClr val="000000">
                  <a:alpha val="38000"/>
                </a:srgbClr>
              </a:outerShdw>
            </a:effectLst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14" name="Gerader Verbinder 113">
              <a:extLst>
                <a:ext uri="{FF2B5EF4-FFF2-40B4-BE49-F238E27FC236}">
                  <a16:creationId xmlns:a16="http://schemas.microsoft.com/office/drawing/2014/main" id="{2D6B2A07-6B51-4F2C-A293-A3BB7F1DE9CD}"/>
                </a:ext>
              </a:extLst>
            </p:cNvPr>
            <p:cNvCxnSpPr/>
            <p:nvPr/>
          </p:nvCxnSpPr>
          <p:spPr>
            <a:xfrm>
              <a:off x="3530192" y="3140968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Gerader Verbinder 114">
              <a:extLst>
                <a:ext uri="{FF2B5EF4-FFF2-40B4-BE49-F238E27FC236}">
                  <a16:creationId xmlns:a16="http://schemas.microsoft.com/office/drawing/2014/main" id="{7A6116B1-9883-4490-BFD5-650BFE84E666}"/>
                </a:ext>
              </a:extLst>
            </p:cNvPr>
            <p:cNvCxnSpPr/>
            <p:nvPr/>
          </p:nvCxnSpPr>
          <p:spPr>
            <a:xfrm>
              <a:off x="3585244" y="3140968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Gerader Verbinder 115">
              <a:extLst>
                <a:ext uri="{FF2B5EF4-FFF2-40B4-BE49-F238E27FC236}">
                  <a16:creationId xmlns:a16="http://schemas.microsoft.com/office/drawing/2014/main" id="{156405F1-34C3-4167-8DF1-F213D91EA0ED}"/>
                </a:ext>
              </a:extLst>
            </p:cNvPr>
            <p:cNvCxnSpPr/>
            <p:nvPr/>
          </p:nvCxnSpPr>
          <p:spPr>
            <a:xfrm>
              <a:off x="3530192" y="3176972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Gerader Verbinder 116">
              <a:extLst>
                <a:ext uri="{FF2B5EF4-FFF2-40B4-BE49-F238E27FC236}">
                  <a16:creationId xmlns:a16="http://schemas.microsoft.com/office/drawing/2014/main" id="{A42BEE70-0F39-4917-B2DE-4513E64C9E04}"/>
                </a:ext>
              </a:extLst>
            </p:cNvPr>
            <p:cNvCxnSpPr/>
            <p:nvPr/>
          </p:nvCxnSpPr>
          <p:spPr>
            <a:xfrm>
              <a:off x="3585244" y="3176972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Gerader Verbinder 117">
              <a:extLst>
                <a:ext uri="{FF2B5EF4-FFF2-40B4-BE49-F238E27FC236}">
                  <a16:creationId xmlns:a16="http://schemas.microsoft.com/office/drawing/2014/main" id="{9340FAD6-AB5C-44F4-BD90-9F88A79A00BD}"/>
                </a:ext>
              </a:extLst>
            </p:cNvPr>
            <p:cNvCxnSpPr/>
            <p:nvPr/>
          </p:nvCxnSpPr>
          <p:spPr>
            <a:xfrm>
              <a:off x="3530192" y="3212976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Gerader Verbinder 139">
              <a:extLst>
                <a:ext uri="{FF2B5EF4-FFF2-40B4-BE49-F238E27FC236}">
                  <a16:creationId xmlns:a16="http://schemas.microsoft.com/office/drawing/2014/main" id="{39A6DCA6-BAC4-469A-A06C-3939B29661B0}"/>
                </a:ext>
              </a:extLst>
            </p:cNvPr>
            <p:cNvCxnSpPr/>
            <p:nvPr/>
          </p:nvCxnSpPr>
          <p:spPr>
            <a:xfrm>
              <a:off x="3585244" y="3212976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Gerader Verbinder 149">
              <a:extLst>
                <a:ext uri="{FF2B5EF4-FFF2-40B4-BE49-F238E27FC236}">
                  <a16:creationId xmlns:a16="http://schemas.microsoft.com/office/drawing/2014/main" id="{72F6D2A3-55DF-4FB4-8776-85972CC8D2C2}"/>
                </a:ext>
              </a:extLst>
            </p:cNvPr>
            <p:cNvCxnSpPr/>
            <p:nvPr/>
          </p:nvCxnSpPr>
          <p:spPr>
            <a:xfrm>
              <a:off x="3530192" y="3248980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Gerader Verbinder 192">
              <a:extLst>
                <a:ext uri="{FF2B5EF4-FFF2-40B4-BE49-F238E27FC236}">
                  <a16:creationId xmlns:a16="http://schemas.microsoft.com/office/drawing/2014/main" id="{14EB13B7-21E3-4A30-845D-684B71E389FC}"/>
                </a:ext>
              </a:extLst>
            </p:cNvPr>
            <p:cNvCxnSpPr/>
            <p:nvPr/>
          </p:nvCxnSpPr>
          <p:spPr>
            <a:xfrm>
              <a:off x="3585244" y="3248980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Gerader Verbinder 193">
              <a:extLst>
                <a:ext uri="{FF2B5EF4-FFF2-40B4-BE49-F238E27FC236}">
                  <a16:creationId xmlns:a16="http://schemas.microsoft.com/office/drawing/2014/main" id="{9C3BAF72-D6B9-4B97-AAFA-350889B251DB}"/>
                </a:ext>
              </a:extLst>
            </p:cNvPr>
            <p:cNvCxnSpPr/>
            <p:nvPr/>
          </p:nvCxnSpPr>
          <p:spPr>
            <a:xfrm>
              <a:off x="3530192" y="3284984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Gerader Verbinder 194">
              <a:extLst>
                <a:ext uri="{FF2B5EF4-FFF2-40B4-BE49-F238E27FC236}">
                  <a16:creationId xmlns:a16="http://schemas.microsoft.com/office/drawing/2014/main" id="{716646DE-7A0D-4A46-99D6-FFE41A4B020B}"/>
                </a:ext>
              </a:extLst>
            </p:cNvPr>
            <p:cNvCxnSpPr/>
            <p:nvPr/>
          </p:nvCxnSpPr>
          <p:spPr>
            <a:xfrm>
              <a:off x="3585244" y="3284984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6" name="Trapezoid 195">
              <a:extLst>
                <a:ext uri="{FF2B5EF4-FFF2-40B4-BE49-F238E27FC236}">
                  <a16:creationId xmlns:a16="http://schemas.microsoft.com/office/drawing/2014/main" id="{9A738501-5950-427E-8297-83E71B41C780}"/>
                </a:ext>
              </a:extLst>
            </p:cNvPr>
            <p:cNvSpPr/>
            <p:nvPr/>
          </p:nvSpPr>
          <p:spPr>
            <a:xfrm rot="16200000" flipH="1">
              <a:off x="3306000" y="3123000"/>
              <a:ext cx="288000" cy="180000"/>
            </a:xfrm>
            <a:prstGeom prst="trapezoid">
              <a:avLst/>
            </a:prstGeom>
            <a:solidFill>
              <a:srgbClr val="FFFFFF"/>
            </a:solidFill>
            <a:ln w="19050" cap="flat">
              <a:solidFill>
                <a:schemeClr val="bg1">
                  <a:lumMod val="65000"/>
                </a:schemeClr>
              </a:solidFill>
              <a:prstDash val="solid"/>
              <a:round/>
            </a:ln>
            <a:effectLst>
              <a:outerShdw blurRad="38100" dist="65517" dir="6203283" rotWithShape="0">
                <a:srgbClr val="000000">
                  <a:alpha val="38000"/>
                </a:srgbClr>
              </a:outerShdw>
            </a:effectLst>
          </p:spPr>
          <p:txBody>
            <a:bodyPr vert="vert" wrap="square" lIns="36000" tIns="36000" rIns="36000" bIns="36000" numCol="1" anchor="ctr">
              <a:noAutofit/>
            </a:bodyPr>
            <a:lstStyle/>
            <a:p>
              <a:pPr algn="ctr"/>
              <a:r>
                <a:rPr lang="en-US" b="1" dirty="0">
                  <a:solidFill>
                    <a:srgbClr val="A6A6A6"/>
                  </a:solidFill>
                </a:rPr>
                <a:t>X</a:t>
              </a:r>
              <a:endParaRPr lang="en-US" sz="2400" b="1" dirty="0">
                <a:solidFill>
                  <a:srgbClr val="A6A6A6"/>
                </a:solidFill>
              </a:endParaRPr>
            </a:p>
          </p:txBody>
        </p:sp>
      </p:grp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9D078F6E-06EE-4D50-9F6B-33FBC713D098}"/>
              </a:ext>
            </a:extLst>
          </p:cNvPr>
          <p:cNvGrpSpPr/>
          <p:nvPr/>
        </p:nvGrpSpPr>
        <p:grpSpPr>
          <a:xfrm>
            <a:off x="3683732" y="3933047"/>
            <a:ext cx="324000" cy="324000"/>
            <a:chOff x="2495600" y="4725144"/>
            <a:chExt cx="324000" cy="324000"/>
          </a:xfrm>
        </p:grpSpPr>
        <p:sp>
          <p:nvSpPr>
            <p:cNvPr id="197" name="World">
              <a:extLst>
                <a:ext uri="{FF2B5EF4-FFF2-40B4-BE49-F238E27FC236}">
                  <a16:creationId xmlns:a16="http://schemas.microsoft.com/office/drawing/2014/main" id="{71D56DC9-E791-4500-B38F-6CF0CB5E2422}"/>
                </a:ext>
              </a:extLst>
            </p:cNvPr>
            <p:cNvSpPr/>
            <p:nvPr/>
          </p:nvSpPr>
          <p:spPr>
            <a:xfrm>
              <a:off x="2495600" y="4725144"/>
              <a:ext cx="324000" cy="324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cubicBezTo>
                    <a:pt x="4845" y="0"/>
                    <a:pt x="0" y="4845"/>
                    <a:pt x="0" y="10800"/>
                  </a:cubicBezTo>
                  <a:cubicBezTo>
                    <a:pt x="0" y="16755"/>
                    <a:pt x="4845" y="21600"/>
                    <a:pt x="10800" y="21600"/>
                  </a:cubicBezTo>
                  <a:cubicBezTo>
                    <a:pt x="16755" y="21600"/>
                    <a:pt x="21600" y="16755"/>
                    <a:pt x="21600" y="10800"/>
                  </a:cubicBezTo>
                  <a:cubicBezTo>
                    <a:pt x="21600" y="4845"/>
                    <a:pt x="16755" y="0"/>
                    <a:pt x="10800" y="0"/>
                  </a:cubicBezTo>
                  <a:close/>
                  <a:moveTo>
                    <a:pt x="11993" y="938"/>
                  </a:moveTo>
                  <a:cubicBezTo>
                    <a:pt x="14122" y="1194"/>
                    <a:pt x="16044" y="2125"/>
                    <a:pt x="17542" y="3512"/>
                  </a:cubicBezTo>
                  <a:cubicBezTo>
                    <a:pt x="16898" y="4108"/>
                    <a:pt x="16188" y="4611"/>
                    <a:pt x="15429" y="5012"/>
                  </a:cubicBezTo>
                  <a:cubicBezTo>
                    <a:pt x="15343" y="4850"/>
                    <a:pt x="15255" y="4689"/>
                    <a:pt x="15162" y="4531"/>
                  </a:cubicBezTo>
                  <a:cubicBezTo>
                    <a:pt x="14347" y="3140"/>
                    <a:pt x="13267" y="1918"/>
                    <a:pt x="11993" y="938"/>
                  </a:cubicBezTo>
                  <a:close/>
                  <a:moveTo>
                    <a:pt x="9560" y="943"/>
                  </a:moveTo>
                  <a:cubicBezTo>
                    <a:pt x="8289" y="1922"/>
                    <a:pt x="7211" y="3142"/>
                    <a:pt x="6397" y="4531"/>
                  </a:cubicBezTo>
                  <a:cubicBezTo>
                    <a:pt x="6308" y="4684"/>
                    <a:pt x="6222" y="4839"/>
                    <a:pt x="6139" y="4995"/>
                  </a:cubicBezTo>
                  <a:cubicBezTo>
                    <a:pt x="5392" y="4597"/>
                    <a:pt x="4693" y="4100"/>
                    <a:pt x="4058" y="3512"/>
                  </a:cubicBezTo>
                  <a:cubicBezTo>
                    <a:pt x="5545" y="2136"/>
                    <a:pt x="7450" y="1207"/>
                    <a:pt x="9560" y="943"/>
                  </a:cubicBezTo>
                  <a:close/>
                  <a:moveTo>
                    <a:pt x="10366" y="1421"/>
                  </a:moveTo>
                  <a:lnTo>
                    <a:pt x="10366" y="6141"/>
                  </a:lnTo>
                  <a:cubicBezTo>
                    <a:pt x="9165" y="6090"/>
                    <a:pt x="8002" y="5827"/>
                    <a:pt x="6920" y="5368"/>
                  </a:cubicBezTo>
                  <a:cubicBezTo>
                    <a:pt x="6992" y="5234"/>
                    <a:pt x="7066" y="5100"/>
                    <a:pt x="7143" y="4968"/>
                  </a:cubicBezTo>
                  <a:cubicBezTo>
                    <a:pt x="7960" y="3575"/>
                    <a:pt x="9062" y="2365"/>
                    <a:pt x="10366" y="1421"/>
                  </a:cubicBezTo>
                  <a:close/>
                  <a:moveTo>
                    <a:pt x="11234" y="1451"/>
                  </a:moveTo>
                  <a:cubicBezTo>
                    <a:pt x="12520" y="2391"/>
                    <a:pt x="13607" y="3589"/>
                    <a:pt x="14415" y="4968"/>
                  </a:cubicBezTo>
                  <a:cubicBezTo>
                    <a:pt x="14495" y="5104"/>
                    <a:pt x="14572" y="5244"/>
                    <a:pt x="14646" y="5383"/>
                  </a:cubicBezTo>
                  <a:cubicBezTo>
                    <a:pt x="13574" y="5833"/>
                    <a:pt x="12424" y="6090"/>
                    <a:pt x="11234" y="6141"/>
                  </a:cubicBezTo>
                  <a:lnTo>
                    <a:pt x="11234" y="1451"/>
                  </a:lnTo>
                  <a:close/>
                  <a:moveTo>
                    <a:pt x="3448" y="4128"/>
                  </a:moveTo>
                  <a:cubicBezTo>
                    <a:pt x="4152" y="4783"/>
                    <a:pt x="4928" y="5335"/>
                    <a:pt x="5759" y="5775"/>
                  </a:cubicBezTo>
                  <a:cubicBezTo>
                    <a:pt x="5120" y="7219"/>
                    <a:pt x="4759" y="8779"/>
                    <a:pt x="4701" y="10368"/>
                  </a:cubicBezTo>
                  <a:lnTo>
                    <a:pt x="876" y="10368"/>
                  </a:lnTo>
                  <a:cubicBezTo>
                    <a:pt x="979" y="7972"/>
                    <a:pt x="1935" y="5793"/>
                    <a:pt x="3448" y="4128"/>
                  </a:cubicBezTo>
                  <a:close/>
                  <a:moveTo>
                    <a:pt x="18152" y="4128"/>
                  </a:moveTo>
                  <a:cubicBezTo>
                    <a:pt x="19665" y="5793"/>
                    <a:pt x="20621" y="7972"/>
                    <a:pt x="20724" y="10368"/>
                  </a:cubicBezTo>
                  <a:lnTo>
                    <a:pt x="16858" y="10368"/>
                  </a:lnTo>
                  <a:cubicBezTo>
                    <a:pt x="16800" y="8785"/>
                    <a:pt x="16441" y="7231"/>
                    <a:pt x="15807" y="5792"/>
                  </a:cubicBezTo>
                  <a:cubicBezTo>
                    <a:pt x="16650" y="5349"/>
                    <a:pt x="17439" y="4792"/>
                    <a:pt x="18152" y="4128"/>
                  </a:cubicBezTo>
                  <a:close/>
                  <a:moveTo>
                    <a:pt x="6541" y="6148"/>
                  </a:moveTo>
                  <a:cubicBezTo>
                    <a:pt x="7739" y="6662"/>
                    <a:pt x="9031" y="6956"/>
                    <a:pt x="10366" y="7008"/>
                  </a:cubicBezTo>
                  <a:lnTo>
                    <a:pt x="10366" y="10368"/>
                  </a:lnTo>
                  <a:lnTo>
                    <a:pt x="5569" y="10368"/>
                  </a:lnTo>
                  <a:cubicBezTo>
                    <a:pt x="5626" y="8908"/>
                    <a:pt x="5956" y="7475"/>
                    <a:pt x="6541" y="6148"/>
                  </a:cubicBezTo>
                  <a:close/>
                  <a:moveTo>
                    <a:pt x="15024" y="6163"/>
                  </a:moveTo>
                  <a:cubicBezTo>
                    <a:pt x="15604" y="7486"/>
                    <a:pt x="15934" y="8914"/>
                    <a:pt x="15991" y="10368"/>
                  </a:cubicBezTo>
                  <a:lnTo>
                    <a:pt x="11234" y="10368"/>
                  </a:lnTo>
                  <a:lnTo>
                    <a:pt x="11234" y="7008"/>
                  </a:lnTo>
                  <a:cubicBezTo>
                    <a:pt x="12557" y="6956"/>
                    <a:pt x="13835" y="6668"/>
                    <a:pt x="15024" y="6163"/>
                  </a:cubicBezTo>
                  <a:close/>
                  <a:moveTo>
                    <a:pt x="876" y="11234"/>
                  </a:moveTo>
                  <a:lnTo>
                    <a:pt x="4700" y="11234"/>
                  </a:lnTo>
                  <a:cubicBezTo>
                    <a:pt x="4753" y="12849"/>
                    <a:pt x="5119" y="14437"/>
                    <a:pt x="5773" y="15903"/>
                  </a:cubicBezTo>
                  <a:cubicBezTo>
                    <a:pt x="4953" y="16335"/>
                    <a:pt x="4185" y="16876"/>
                    <a:pt x="3488" y="17518"/>
                  </a:cubicBezTo>
                  <a:cubicBezTo>
                    <a:pt x="1952" y="15847"/>
                    <a:pt x="980" y="13652"/>
                    <a:pt x="876" y="11234"/>
                  </a:cubicBezTo>
                  <a:close/>
                  <a:moveTo>
                    <a:pt x="5567" y="11234"/>
                  </a:moveTo>
                  <a:lnTo>
                    <a:pt x="10366" y="11234"/>
                  </a:lnTo>
                  <a:lnTo>
                    <a:pt x="10366" y="14676"/>
                  </a:lnTo>
                  <a:cubicBezTo>
                    <a:pt x="9036" y="14728"/>
                    <a:pt x="7749" y="15021"/>
                    <a:pt x="6554" y="15532"/>
                  </a:cubicBezTo>
                  <a:cubicBezTo>
                    <a:pt x="5955" y="14182"/>
                    <a:pt x="5619" y="12720"/>
                    <a:pt x="5567" y="11234"/>
                  </a:cubicBezTo>
                  <a:close/>
                  <a:moveTo>
                    <a:pt x="11234" y="11234"/>
                  </a:moveTo>
                  <a:lnTo>
                    <a:pt x="15992" y="11234"/>
                  </a:lnTo>
                  <a:cubicBezTo>
                    <a:pt x="15940" y="12714"/>
                    <a:pt x="15605" y="14169"/>
                    <a:pt x="15010" y="15515"/>
                  </a:cubicBezTo>
                  <a:cubicBezTo>
                    <a:pt x="13825" y="15013"/>
                    <a:pt x="12552" y="14728"/>
                    <a:pt x="11234" y="14676"/>
                  </a:cubicBezTo>
                  <a:lnTo>
                    <a:pt x="11234" y="11234"/>
                  </a:lnTo>
                  <a:close/>
                  <a:moveTo>
                    <a:pt x="16860" y="11234"/>
                  </a:moveTo>
                  <a:lnTo>
                    <a:pt x="20724" y="11234"/>
                  </a:lnTo>
                  <a:cubicBezTo>
                    <a:pt x="20620" y="13652"/>
                    <a:pt x="19648" y="15847"/>
                    <a:pt x="18112" y="17518"/>
                  </a:cubicBezTo>
                  <a:cubicBezTo>
                    <a:pt x="17406" y="16867"/>
                    <a:pt x="16627" y="16321"/>
                    <a:pt x="15795" y="15886"/>
                  </a:cubicBezTo>
                  <a:cubicBezTo>
                    <a:pt x="16444" y="14425"/>
                    <a:pt x="16807" y="12842"/>
                    <a:pt x="16860" y="11234"/>
                  </a:cubicBezTo>
                  <a:close/>
                  <a:moveTo>
                    <a:pt x="10366" y="15544"/>
                  </a:moveTo>
                  <a:lnTo>
                    <a:pt x="10366" y="20226"/>
                  </a:lnTo>
                  <a:cubicBezTo>
                    <a:pt x="9026" y="19256"/>
                    <a:pt x="7899" y="18005"/>
                    <a:pt x="7077" y="16566"/>
                  </a:cubicBezTo>
                  <a:cubicBezTo>
                    <a:pt x="7029" y="16481"/>
                    <a:pt x="6982" y="16396"/>
                    <a:pt x="6936" y="16310"/>
                  </a:cubicBezTo>
                  <a:cubicBezTo>
                    <a:pt x="8013" y="15855"/>
                    <a:pt x="9170" y="15594"/>
                    <a:pt x="10366" y="15544"/>
                  </a:cubicBezTo>
                  <a:close/>
                  <a:moveTo>
                    <a:pt x="11234" y="15544"/>
                  </a:moveTo>
                  <a:cubicBezTo>
                    <a:pt x="12418" y="15594"/>
                    <a:pt x="13563" y="15849"/>
                    <a:pt x="14631" y="16295"/>
                  </a:cubicBezTo>
                  <a:cubicBezTo>
                    <a:pt x="14582" y="16386"/>
                    <a:pt x="14532" y="16476"/>
                    <a:pt x="14480" y="16566"/>
                  </a:cubicBezTo>
                  <a:cubicBezTo>
                    <a:pt x="13667" y="17990"/>
                    <a:pt x="12556" y="19230"/>
                    <a:pt x="11234" y="20196"/>
                  </a:cubicBezTo>
                  <a:lnTo>
                    <a:pt x="11234" y="15544"/>
                  </a:lnTo>
                  <a:close/>
                  <a:moveTo>
                    <a:pt x="15415" y="16666"/>
                  </a:moveTo>
                  <a:cubicBezTo>
                    <a:pt x="16162" y="17059"/>
                    <a:pt x="16861" y="17548"/>
                    <a:pt x="17498" y="18131"/>
                  </a:cubicBezTo>
                  <a:cubicBezTo>
                    <a:pt x="16023" y="19479"/>
                    <a:pt x="14143" y="20390"/>
                    <a:pt x="12062" y="20655"/>
                  </a:cubicBezTo>
                  <a:cubicBezTo>
                    <a:pt x="13343" y="19655"/>
                    <a:pt x="14426" y="18410"/>
                    <a:pt x="15233" y="16997"/>
                  </a:cubicBezTo>
                  <a:cubicBezTo>
                    <a:pt x="15295" y="16887"/>
                    <a:pt x="15356" y="16777"/>
                    <a:pt x="15415" y="16666"/>
                  </a:cubicBezTo>
                  <a:close/>
                  <a:moveTo>
                    <a:pt x="6153" y="16683"/>
                  </a:moveTo>
                  <a:cubicBezTo>
                    <a:pt x="6209" y="16788"/>
                    <a:pt x="6267" y="16893"/>
                    <a:pt x="6326" y="16997"/>
                  </a:cubicBezTo>
                  <a:cubicBezTo>
                    <a:pt x="7132" y="18407"/>
                    <a:pt x="8212" y="19649"/>
                    <a:pt x="9489" y="20648"/>
                  </a:cubicBezTo>
                  <a:cubicBezTo>
                    <a:pt x="7428" y="20375"/>
                    <a:pt x="5565" y="19468"/>
                    <a:pt x="4102" y="18131"/>
                  </a:cubicBezTo>
                  <a:cubicBezTo>
                    <a:pt x="4730" y="17557"/>
                    <a:pt x="5418" y="17073"/>
                    <a:pt x="6153" y="16683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chemeClr val="bg1"/>
              </a:solidFill>
              <a:prstDash val="solid"/>
              <a:round/>
            </a:ln>
            <a:effectLst>
              <a:outerShdw blurRad="38100" dist="71525" dir="7882388" rotWithShape="0">
                <a:srgbClr val="000000">
                  <a:alpha val="38000"/>
                </a:srgbClr>
              </a:outerShdw>
            </a:effectLst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198" name="World">
              <a:extLst>
                <a:ext uri="{FF2B5EF4-FFF2-40B4-BE49-F238E27FC236}">
                  <a16:creationId xmlns:a16="http://schemas.microsoft.com/office/drawing/2014/main" id="{A09BD877-F008-40FC-A404-5A7E7AC46983}"/>
                </a:ext>
              </a:extLst>
            </p:cNvPr>
            <p:cNvSpPr/>
            <p:nvPr/>
          </p:nvSpPr>
          <p:spPr>
            <a:xfrm>
              <a:off x="2495600" y="4725144"/>
              <a:ext cx="324000" cy="324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cubicBezTo>
                    <a:pt x="4845" y="0"/>
                    <a:pt x="0" y="4845"/>
                    <a:pt x="0" y="10800"/>
                  </a:cubicBezTo>
                  <a:cubicBezTo>
                    <a:pt x="0" y="16755"/>
                    <a:pt x="4845" y="21600"/>
                    <a:pt x="10800" y="21600"/>
                  </a:cubicBezTo>
                  <a:cubicBezTo>
                    <a:pt x="16755" y="21600"/>
                    <a:pt x="21600" y="16755"/>
                    <a:pt x="21600" y="10800"/>
                  </a:cubicBezTo>
                  <a:cubicBezTo>
                    <a:pt x="21600" y="4845"/>
                    <a:pt x="16755" y="0"/>
                    <a:pt x="10800" y="0"/>
                  </a:cubicBezTo>
                  <a:close/>
                  <a:moveTo>
                    <a:pt x="11993" y="938"/>
                  </a:moveTo>
                  <a:cubicBezTo>
                    <a:pt x="14122" y="1194"/>
                    <a:pt x="16044" y="2125"/>
                    <a:pt x="17542" y="3512"/>
                  </a:cubicBezTo>
                  <a:cubicBezTo>
                    <a:pt x="16898" y="4108"/>
                    <a:pt x="16188" y="4611"/>
                    <a:pt x="15429" y="5012"/>
                  </a:cubicBezTo>
                  <a:cubicBezTo>
                    <a:pt x="15343" y="4850"/>
                    <a:pt x="15255" y="4689"/>
                    <a:pt x="15162" y="4531"/>
                  </a:cubicBezTo>
                  <a:cubicBezTo>
                    <a:pt x="14347" y="3140"/>
                    <a:pt x="13267" y="1918"/>
                    <a:pt x="11993" y="938"/>
                  </a:cubicBezTo>
                  <a:close/>
                  <a:moveTo>
                    <a:pt x="9560" y="943"/>
                  </a:moveTo>
                  <a:cubicBezTo>
                    <a:pt x="8289" y="1922"/>
                    <a:pt x="7211" y="3142"/>
                    <a:pt x="6397" y="4531"/>
                  </a:cubicBezTo>
                  <a:cubicBezTo>
                    <a:pt x="6308" y="4684"/>
                    <a:pt x="6222" y="4839"/>
                    <a:pt x="6139" y="4995"/>
                  </a:cubicBezTo>
                  <a:cubicBezTo>
                    <a:pt x="5392" y="4597"/>
                    <a:pt x="4693" y="4100"/>
                    <a:pt x="4058" y="3512"/>
                  </a:cubicBezTo>
                  <a:cubicBezTo>
                    <a:pt x="5545" y="2136"/>
                    <a:pt x="7450" y="1207"/>
                    <a:pt x="9560" y="943"/>
                  </a:cubicBezTo>
                  <a:close/>
                  <a:moveTo>
                    <a:pt x="10366" y="1421"/>
                  </a:moveTo>
                  <a:lnTo>
                    <a:pt x="10366" y="6141"/>
                  </a:lnTo>
                  <a:cubicBezTo>
                    <a:pt x="9165" y="6090"/>
                    <a:pt x="8002" y="5827"/>
                    <a:pt x="6920" y="5368"/>
                  </a:cubicBezTo>
                  <a:cubicBezTo>
                    <a:pt x="6992" y="5234"/>
                    <a:pt x="7066" y="5100"/>
                    <a:pt x="7143" y="4968"/>
                  </a:cubicBezTo>
                  <a:cubicBezTo>
                    <a:pt x="7960" y="3575"/>
                    <a:pt x="9062" y="2365"/>
                    <a:pt x="10366" y="1421"/>
                  </a:cubicBezTo>
                  <a:close/>
                  <a:moveTo>
                    <a:pt x="11234" y="1451"/>
                  </a:moveTo>
                  <a:cubicBezTo>
                    <a:pt x="12520" y="2391"/>
                    <a:pt x="13607" y="3589"/>
                    <a:pt x="14415" y="4968"/>
                  </a:cubicBezTo>
                  <a:cubicBezTo>
                    <a:pt x="14495" y="5104"/>
                    <a:pt x="14572" y="5244"/>
                    <a:pt x="14646" y="5383"/>
                  </a:cubicBezTo>
                  <a:cubicBezTo>
                    <a:pt x="13574" y="5833"/>
                    <a:pt x="12424" y="6090"/>
                    <a:pt x="11234" y="6141"/>
                  </a:cubicBezTo>
                  <a:lnTo>
                    <a:pt x="11234" y="1451"/>
                  </a:lnTo>
                  <a:close/>
                  <a:moveTo>
                    <a:pt x="3448" y="4128"/>
                  </a:moveTo>
                  <a:cubicBezTo>
                    <a:pt x="4152" y="4783"/>
                    <a:pt x="4928" y="5335"/>
                    <a:pt x="5759" y="5775"/>
                  </a:cubicBezTo>
                  <a:cubicBezTo>
                    <a:pt x="5120" y="7219"/>
                    <a:pt x="4759" y="8779"/>
                    <a:pt x="4701" y="10368"/>
                  </a:cubicBezTo>
                  <a:lnTo>
                    <a:pt x="876" y="10368"/>
                  </a:lnTo>
                  <a:cubicBezTo>
                    <a:pt x="979" y="7972"/>
                    <a:pt x="1935" y="5793"/>
                    <a:pt x="3448" y="4128"/>
                  </a:cubicBezTo>
                  <a:close/>
                  <a:moveTo>
                    <a:pt x="18152" y="4128"/>
                  </a:moveTo>
                  <a:cubicBezTo>
                    <a:pt x="19665" y="5793"/>
                    <a:pt x="20621" y="7972"/>
                    <a:pt x="20724" y="10368"/>
                  </a:cubicBezTo>
                  <a:lnTo>
                    <a:pt x="16858" y="10368"/>
                  </a:lnTo>
                  <a:cubicBezTo>
                    <a:pt x="16800" y="8785"/>
                    <a:pt x="16441" y="7231"/>
                    <a:pt x="15807" y="5792"/>
                  </a:cubicBezTo>
                  <a:cubicBezTo>
                    <a:pt x="16650" y="5349"/>
                    <a:pt x="17439" y="4792"/>
                    <a:pt x="18152" y="4128"/>
                  </a:cubicBezTo>
                  <a:close/>
                  <a:moveTo>
                    <a:pt x="6541" y="6148"/>
                  </a:moveTo>
                  <a:cubicBezTo>
                    <a:pt x="7739" y="6662"/>
                    <a:pt x="9031" y="6956"/>
                    <a:pt x="10366" y="7008"/>
                  </a:cubicBezTo>
                  <a:lnTo>
                    <a:pt x="10366" y="10368"/>
                  </a:lnTo>
                  <a:lnTo>
                    <a:pt x="5569" y="10368"/>
                  </a:lnTo>
                  <a:cubicBezTo>
                    <a:pt x="5626" y="8908"/>
                    <a:pt x="5956" y="7475"/>
                    <a:pt x="6541" y="6148"/>
                  </a:cubicBezTo>
                  <a:close/>
                  <a:moveTo>
                    <a:pt x="15024" y="6163"/>
                  </a:moveTo>
                  <a:cubicBezTo>
                    <a:pt x="15604" y="7486"/>
                    <a:pt x="15934" y="8914"/>
                    <a:pt x="15991" y="10368"/>
                  </a:cubicBezTo>
                  <a:lnTo>
                    <a:pt x="11234" y="10368"/>
                  </a:lnTo>
                  <a:lnTo>
                    <a:pt x="11234" y="7008"/>
                  </a:lnTo>
                  <a:cubicBezTo>
                    <a:pt x="12557" y="6956"/>
                    <a:pt x="13835" y="6668"/>
                    <a:pt x="15024" y="6163"/>
                  </a:cubicBezTo>
                  <a:close/>
                  <a:moveTo>
                    <a:pt x="876" y="11234"/>
                  </a:moveTo>
                  <a:lnTo>
                    <a:pt x="4700" y="11234"/>
                  </a:lnTo>
                  <a:cubicBezTo>
                    <a:pt x="4753" y="12849"/>
                    <a:pt x="5119" y="14437"/>
                    <a:pt x="5773" y="15903"/>
                  </a:cubicBezTo>
                  <a:cubicBezTo>
                    <a:pt x="4953" y="16335"/>
                    <a:pt x="4185" y="16876"/>
                    <a:pt x="3488" y="17518"/>
                  </a:cubicBezTo>
                  <a:cubicBezTo>
                    <a:pt x="1952" y="15847"/>
                    <a:pt x="980" y="13652"/>
                    <a:pt x="876" y="11234"/>
                  </a:cubicBezTo>
                  <a:close/>
                  <a:moveTo>
                    <a:pt x="5567" y="11234"/>
                  </a:moveTo>
                  <a:lnTo>
                    <a:pt x="10366" y="11234"/>
                  </a:lnTo>
                  <a:lnTo>
                    <a:pt x="10366" y="14676"/>
                  </a:lnTo>
                  <a:cubicBezTo>
                    <a:pt x="9036" y="14728"/>
                    <a:pt x="7749" y="15021"/>
                    <a:pt x="6554" y="15532"/>
                  </a:cubicBezTo>
                  <a:cubicBezTo>
                    <a:pt x="5955" y="14182"/>
                    <a:pt x="5619" y="12720"/>
                    <a:pt x="5567" y="11234"/>
                  </a:cubicBezTo>
                  <a:close/>
                  <a:moveTo>
                    <a:pt x="11234" y="11234"/>
                  </a:moveTo>
                  <a:lnTo>
                    <a:pt x="15992" y="11234"/>
                  </a:lnTo>
                  <a:cubicBezTo>
                    <a:pt x="15940" y="12714"/>
                    <a:pt x="15605" y="14169"/>
                    <a:pt x="15010" y="15515"/>
                  </a:cubicBezTo>
                  <a:cubicBezTo>
                    <a:pt x="13825" y="15013"/>
                    <a:pt x="12552" y="14728"/>
                    <a:pt x="11234" y="14676"/>
                  </a:cubicBezTo>
                  <a:lnTo>
                    <a:pt x="11234" y="11234"/>
                  </a:lnTo>
                  <a:close/>
                  <a:moveTo>
                    <a:pt x="16860" y="11234"/>
                  </a:moveTo>
                  <a:lnTo>
                    <a:pt x="20724" y="11234"/>
                  </a:lnTo>
                  <a:cubicBezTo>
                    <a:pt x="20620" y="13652"/>
                    <a:pt x="19648" y="15847"/>
                    <a:pt x="18112" y="17518"/>
                  </a:cubicBezTo>
                  <a:cubicBezTo>
                    <a:pt x="17406" y="16867"/>
                    <a:pt x="16627" y="16321"/>
                    <a:pt x="15795" y="15886"/>
                  </a:cubicBezTo>
                  <a:cubicBezTo>
                    <a:pt x="16444" y="14425"/>
                    <a:pt x="16807" y="12842"/>
                    <a:pt x="16860" y="11234"/>
                  </a:cubicBezTo>
                  <a:close/>
                  <a:moveTo>
                    <a:pt x="10366" y="15544"/>
                  </a:moveTo>
                  <a:lnTo>
                    <a:pt x="10366" y="20226"/>
                  </a:lnTo>
                  <a:cubicBezTo>
                    <a:pt x="9026" y="19256"/>
                    <a:pt x="7899" y="18005"/>
                    <a:pt x="7077" y="16566"/>
                  </a:cubicBezTo>
                  <a:cubicBezTo>
                    <a:pt x="7029" y="16481"/>
                    <a:pt x="6982" y="16396"/>
                    <a:pt x="6936" y="16310"/>
                  </a:cubicBezTo>
                  <a:cubicBezTo>
                    <a:pt x="8013" y="15855"/>
                    <a:pt x="9170" y="15594"/>
                    <a:pt x="10366" y="15544"/>
                  </a:cubicBezTo>
                  <a:close/>
                  <a:moveTo>
                    <a:pt x="11234" y="15544"/>
                  </a:moveTo>
                  <a:cubicBezTo>
                    <a:pt x="12418" y="15594"/>
                    <a:pt x="13563" y="15849"/>
                    <a:pt x="14631" y="16295"/>
                  </a:cubicBezTo>
                  <a:cubicBezTo>
                    <a:pt x="14582" y="16386"/>
                    <a:pt x="14532" y="16476"/>
                    <a:pt x="14480" y="16566"/>
                  </a:cubicBezTo>
                  <a:cubicBezTo>
                    <a:pt x="13667" y="17990"/>
                    <a:pt x="12556" y="19230"/>
                    <a:pt x="11234" y="20196"/>
                  </a:cubicBezTo>
                  <a:lnTo>
                    <a:pt x="11234" y="15544"/>
                  </a:lnTo>
                  <a:close/>
                  <a:moveTo>
                    <a:pt x="15415" y="16666"/>
                  </a:moveTo>
                  <a:cubicBezTo>
                    <a:pt x="16162" y="17059"/>
                    <a:pt x="16861" y="17548"/>
                    <a:pt x="17498" y="18131"/>
                  </a:cubicBezTo>
                  <a:cubicBezTo>
                    <a:pt x="16023" y="19479"/>
                    <a:pt x="14143" y="20390"/>
                    <a:pt x="12062" y="20655"/>
                  </a:cubicBezTo>
                  <a:cubicBezTo>
                    <a:pt x="13343" y="19655"/>
                    <a:pt x="14426" y="18410"/>
                    <a:pt x="15233" y="16997"/>
                  </a:cubicBezTo>
                  <a:cubicBezTo>
                    <a:pt x="15295" y="16887"/>
                    <a:pt x="15356" y="16777"/>
                    <a:pt x="15415" y="16666"/>
                  </a:cubicBezTo>
                  <a:close/>
                  <a:moveTo>
                    <a:pt x="6153" y="16683"/>
                  </a:moveTo>
                  <a:cubicBezTo>
                    <a:pt x="6209" y="16788"/>
                    <a:pt x="6267" y="16893"/>
                    <a:pt x="6326" y="16997"/>
                  </a:cubicBezTo>
                  <a:cubicBezTo>
                    <a:pt x="7132" y="18407"/>
                    <a:pt x="8212" y="19649"/>
                    <a:pt x="9489" y="20648"/>
                  </a:cubicBezTo>
                  <a:cubicBezTo>
                    <a:pt x="7428" y="20375"/>
                    <a:pt x="5565" y="19468"/>
                    <a:pt x="4102" y="18131"/>
                  </a:cubicBezTo>
                  <a:cubicBezTo>
                    <a:pt x="4730" y="17557"/>
                    <a:pt x="5418" y="17073"/>
                    <a:pt x="6153" y="16683"/>
                  </a:cubicBezTo>
                  <a:close/>
                </a:path>
              </a:pathLst>
            </a:custGeom>
            <a:solidFill>
              <a:srgbClr val="FFFFFF"/>
            </a:solidFill>
            <a:ln w="6350">
              <a:solidFill>
                <a:srgbClr val="535353"/>
              </a:solidFill>
              <a:miter lim="400000"/>
            </a:ln>
          </p:spPr>
          <p:txBody>
            <a:bodyPr lIns="36000" tIns="36000" rIns="36000" bIns="36000" anchor="ctr"/>
            <a:lstStyle/>
            <a:p>
              <a:endParaRPr lang="en-US" dirty="0"/>
            </a:p>
          </p:txBody>
        </p:sp>
      </p:grpSp>
      <p:sp>
        <p:nvSpPr>
          <p:cNvPr id="145" name="TextBox 36">
            <a:extLst>
              <a:ext uri="{FF2B5EF4-FFF2-40B4-BE49-F238E27FC236}">
                <a16:creationId xmlns:a16="http://schemas.microsoft.com/office/drawing/2014/main" id="{7985569B-7F98-314F-9756-A97F722951C7}"/>
              </a:ext>
            </a:extLst>
          </p:cNvPr>
          <p:cNvSpPr txBox="1"/>
          <p:nvPr/>
        </p:nvSpPr>
        <p:spPr>
          <a:xfrm>
            <a:off x="4869302" y="1599217"/>
            <a:ext cx="2162698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sz="1600" b="1">
                <a:solidFill>
                  <a:srgbClr val="535353"/>
                </a:solidFill>
              </a:defRPr>
            </a:pPr>
            <a:r>
              <a:rPr lang="en-US" dirty="0">
                <a:solidFill>
                  <a:srgbClr val="3264C8"/>
                </a:solidFill>
              </a:rPr>
              <a:t>Integration and</a:t>
            </a:r>
          </a:p>
          <a:p>
            <a:pPr algn="ctr">
              <a:defRPr sz="1600" b="1">
                <a:solidFill>
                  <a:srgbClr val="535353"/>
                </a:solidFill>
              </a:defRPr>
            </a:pPr>
            <a:r>
              <a:rPr lang="en-US" dirty="0">
                <a:solidFill>
                  <a:srgbClr val="3264C8"/>
                </a:solidFill>
              </a:rPr>
              <a:t>Analytics Engine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8E770696-407E-3145-A75A-35524E57B2D0}"/>
              </a:ext>
            </a:extLst>
          </p:cNvPr>
          <p:cNvSpPr/>
          <p:nvPr/>
        </p:nvSpPr>
        <p:spPr>
          <a:xfrm>
            <a:off x="4824009" y="2613560"/>
            <a:ext cx="2207991" cy="2975440"/>
          </a:xfrm>
          <a:prstGeom prst="roundRect">
            <a:avLst/>
          </a:prstGeom>
          <a:solidFill>
            <a:srgbClr val="3264C8">
              <a:alpha val="7063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54335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hteck: abgerundete Ecken 14">
            <a:extLst>
              <a:ext uri="{FF2B5EF4-FFF2-40B4-BE49-F238E27FC236}">
                <a16:creationId xmlns:a16="http://schemas.microsoft.com/office/drawing/2014/main" id="{7ECECA5C-2E2C-0F4D-8CD3-3000FA991110}"/>
              </a:ext>
            </a:extLst>
          </p:cNvPr>
          <p:cNvSpPr/>
          <p:nvPr/>
        </p:nvSpPr>
        <p:spPr>
          <a:xfrm>
            <a:off x="690039" y="4363879"/>
            <a:ext cx="10656000" cy="717944"/>
          </a:xfrm>
          <a:prstGeom prst="roundRect">
            <a:avLst>
              <a:gd name="adj" fmla="val 11065"/>
            </a:avLst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3" name="Flussdiagramm: Dokument 102">
            <a:extLst>
              <a:ext uri="{FF2B5EF4-FFF2-40B4-BE49-F238E27FC236}">
                <a16:creationId xmlns:a16="http://schemas.microsoft.com/office/drawing/2014/main" id="{CA034B1A-61A6-40A2-A13A-F784947822AE}"/>
              </a:ext>
            </a:extLst>
          </p:cNvPr>
          <p:cNvSpPr/>
          <p:nvPr/>
        </p:nvSpPr>
        <p:spPr>
          <a:xfrm>
            <a:off x="4440000" y="3212664"/>
            <a:ext cx="1584176" cy="575832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t" anchorCtr="0"/>
          <a:lstStyle/>
          <a:p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F3CD46D-F37E-4BFA-948D-3177BE247A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117000"/>
            <a:ext cx="11232000" cy="717944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B4P Real-world Use Case #4</a:t>
            </a:r>
            <a:br>
              <a:rPr lang="en-US" dirty="0"/>
            </a:br>
            <a:r>
              <a:rPr lang="en-US" dirty="0">
                <a:solidFill>
                  <a:srgbClr val="3264C8"/>
                </a:solidFill>
              </a:rPr>
              <a:t>Merger and Acquisition</a:t>
            </a:r>
          </a:p>
        </p:txBody>
      </p:sp>
      <p:sp>
        <p:nvSpPr>
          <p:cNvPr id="26" name="Flussdiagramm: Dokument 25">
            <a:extLst>
              <a:ext uri="{FF2B5EF4-FFF2-40B4-BE49-F238E27FC236}">
                <a16:creationId xmlns:a16="http://schemas.microsoft.com/office/drawing/2014/main" id="{702E05D4-3E86-4C8D-A248-0DF2BD66D3BA}"/>
              </a:ext>
            </a:extLst>
          </p:cNvPr>
          <p:cNvSpPr/>
          <p:nvPr/>
        </p:nvSpPr>
        <p:spPr>
          <a:xfrm>
            <a:off x="696000" y="2420664"/>
            <a:ext cx="1584176" cy="575832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Customer Relation</a:t>
            </a:r>
          </a:p>
          <a:p>
            <a:pPr algn="ctr"/>
            <a:r>
              <a:rPr lang="en-US" sz="1200" b="1" dirty="0">
                <a:solidFill>
                  <a:schemeClr val="tx1"/>
                </a:solidFill>
              </a:rPr>
              <a:t>Mgt Database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95" name="Flussdiagramm: Dokument 94">
            <a:extLst>
              <a:ext uri="{FF2B5EF4-FFF2-40B4-BE49-F238E27FC236}">
                <a16:creationId xmlns:a16="http://schemas.microsoft.com/office/drawing/2014/main" id="{13A58FF8-E809-49A3-8399-E06B75341DED}"/>
              </a:ext>
            </a:extLst>
          </p:cNvPr>
          <p:cNvSpPr/>
          <p:nvPr/>
        </p:nvSpPr>
        <p:spPr>
          <a:xfrm>
            <a:off x="2424000" y="2420664"/>
            <a:ext cx="1584176" cy="575832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Product Portfolio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Prod Mgt Database</a:t>
            </a:r>
          </a:p>
        </p:txBody>
      </p:sp>
      <p:sp>
        <p:nvSpPr>
          <p:cNvPr id="98" name="Flussdiagramm: Dokument 97">
            <a:extLst>
              <a:ext uri="{FF2B5EF4-FFF2-40B4-BE49-F238E27FC236}">
                <a16:creationId xmlns:a16="http://schemas.microsoft.com/office/drawing/2014/main" id="{9C9E274D-FE9A-43C3-95FE-D2B5975ECDEB}"/>
              </a:ext>
            </a:extLst>
          </p:cNvPr>
          <p:cNvSpPr/>
          <p:nvPr/>
        </p:nvSpPr>
        <p:spPr>
          <a:xfrm>
            <a:off x="9767824" y="2420664"/>
            <a:ext cx="1584176" cy="575832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Product Portfolio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Prod Mgt Database</a:t>
            </a:r>
          </a:p>
        </p:txBody>
      </p:sp>
      <p:sp>
        <p:nvSpPr>
          <p:cNvPr id="100" name="Flussdiagramm: Dokument 99">
            <a:extLst>
              <a:ext uri="{FF2B5EF4-FFF2-40B4-BE49-F238E27FC236}">
                <a16:creationId xmlns:a16="http://schemas.microsoft.com/office/drawing/2014/main" id="{E440C831-87EC-4F50-A50C-2D09AEB1668A}"/>
              </a:ext>
            </a:extLst>
          </p:cNvPr>
          <p:cNvSpPr/>
          <p:nvPr/>
        </p:nvSpPr>
        <p:spPr>
          <a:xfrm>
            <a:off x="8040000" y="2420664"/>
            <a:ext cx="1584176" cy="575832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Customer Relation</a:t>
            </a:r>
          </a:p>
          <a:p>
            <a:pPr algn="ctr"/>
            <a:r>
              <a:rPr lang="en-US" sz="1200" b="1" dirty="0">
                <a:solidFill>
                  <a:schemeClr val="tx1"/>
                </a:solidFill>
              </a:rPr>
              <a:t>Mgt Database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01" name="Flussdiagramm: Dokument 100">
            <a:extLst>
              <a:ext uri="{FF2B5EF4-FFF2-40B4-BE49-F238E27FC236}">
                <a16:creationId xmlns:a16="http://schemas.microsoft.com/office/drawing/2014/main" id="{F1B6B876-671A-4DD4-9AC9-4316845833A0}"/>
              </a:ext>
            </a:extLst>
          </p:cNvPr>
          <p:cNvSpPr/>
          <p:nvPr/>
        </p:nvSpPr>
        <p:spPr>
          <a:xfrm>
            <a:off x="4296000" y="3356664"/>
            <a:ext cx="1584176" cy="575832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t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Alignment</a:t>
            </a:r>
          </a:p>
          <a:p>
            <a:r>
              <a:rPr lang="en-US" sz="1200" b="1" dirty="0">
                <a:solidFill>
                  <a:schemeClr val="tx1"/>
                </a:solidFill>
              </a:rPr>
              <a:t>Sheets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02" name="Flussdiagramm: Zentralspeicher 101">
            <a:extLst>
              <a:ext uri="{FF2B5EF4-FFF2-40B4-BE49-F238E27FC236}">
                <a16:creationId xmlns:a16="http://schemas.microsoft.com/office/drawing/2014/main" id="{8EEDDA7A-3C23-40C0-BE90-ABA55EB7BCF0}"/>
              </a:ext>
            </a:extLst>
          </p:cNvPr>
          <p:cNvSpPr/>
          <p:nvPr/>
        </p:nvSpPr>
        <p:spPr>
          <a:xfrm>
            <a:off x="5376664" y="3428744"/>
            <a:ext cx="432048" cy="288112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100" dirty="0">
                <a:solidFill>
                  <a:schemeClr val="tx1"/>
                </a:solidFill>
              </a:rPr>
              <a:t>Excel</a:t>
            </a:r>
          </a:p>
        </p:txBody>
      </p:sp>
      <p:sp>
        <p:nvSpPr>
          <p:cNvPr id="105" name="Flussdiagramm: Dokument 104">
            <a:extLst>
              <a:ext uri="{FF2B5EF4-FFF2-40B4-BE49-F238E27FC236}">
                <a16:creationId xmlns:a16="http://schemas.microsoft.com/office/drawing/2014/main" id="{4F940C67-0C29-4F41-8CC9-3981C1BB371F}"/>
              </a:ext>
            </a:extLst>
          </p:cNvPr>
          <p:cNvSpPr/>
          <p:nvPr/>
        </p:nvSpPr>
        <p:spPr>
          <a:xfrm>
            <a:off x="6239824" y="3356664"/>
            <a:ext cx="1584176" cy="575832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t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Triage</a:t>
            </a:r>
          </a:p>
          <a:p>
            <a:r>
              <a:rPr lang="en-US" sz="1200" b="1" dirty="0">
                <a:solidFill>
                  <a:schemeClr val="tx1"/>
                </a:solidFill>
              </a:rPr>
              <a:t>Rules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06" name="Flussdiagramm: Zentralspeicher 105">
            <a:extLst>
              <a:ext uri="{FF2B5EF4-FFF2-40B4-BE49-F238E27FC236}">
                <a16:creationId xmlns:a16="http://schemas.microsoft.com/office/drawing/2014/main" id="{F4D9FBC0-AA1B-4FA1-8BF2-EF237CBF468C}"/>
              </a:ext>
            </a:extLst>
          </p:cNvPr>
          <p:cNvSpPr/>
          <p:nvPr/>
        </p:nvSpPr>
        <p:spPr>
          <a:xfrm>
            <a:off x="7320488" y="3428744"/>
            <a:ext cx="432048" cy="288112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100" dirty="0">
                <a:solidFill>
                  <a:schemeClr val="tx1"/>
                </a:solidFill>
              </a:rPr>
              <a:t>Excel</a:t>
            </a:r>
          </a:p>
        </p:txBody>
      </p:sp>
      <p:sp>
        <p:nvSpPr>
          <p:cNvPr id="108" name="B4P">
            <a:extLst>
              <a:ext uri="{FF2B5EF4-FFF2-40B4-BE49-F238E27FC236}">
                <a16:creationId xmlns:a16="http://schemas.microsoft.com/office/drawing/2014/main" id="{0C909434-86DA-4E59-9466-23F864867562}"/>
              </a:ext>
            </a:extLst>
          </p:cNvPr>
          <p:cNvSpPr txBox="1"/>
          <p:nvPr/>
        </p:nvSpPr>
        <p:spPr>
          <a:xfrm>
            <a:off x="5573757" y="4509000"/>
            <a:ext cx="1134143" cy="3409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 anchor="ctr" anchorCtr="0">
            <a:noAutofit/>
          </a:bodyPr>
          <a:lstStyle>
            <a:lvl1pPr algn="ctr">
              <a:defRPr sz="4200" b="1">
                <a:solidFill>
                  <a:srgbClr val="FFFFFF"/>
                </a:solidFill>
              </a:defRPr>
            </a:lvl1pPr>
          </a:lstStyle>
          <a:p>
            <a:r>
              <a:rPr lang="en-US" sz="3600" noProof="1"/>
              <a:t>B4P</a:t>
            </a:r>
          </a:p>
        </p:txBody>
      </p:sp>
      <p:cxnSp>
        <p:nvCxnSpPr>
          <p:cNvPr id="113" name="Gerade Verbindung mit Pfeil 112">
            <a:extLst>
              <a:ext uri="{FF2B5EF4-FFF2-40B4-BE49-F238E27FC236}">
                <a16:creationId xmlns:a16="http://schemas.microsoft.com/office/drawing/2014/main" id="{D4BB2405-6CFB-4039-9FB2-D720D21BA112}"/>
              </a:ext>
            </a:extLst>
          </p:cNvPr>
          <p:cNvCxnSpPr>
            <a:cxnSpLocks/>
            <a:stCxn id="101" idx="2"/>
          </p:cNvCxnSpPr>
          <p:nvPr/>
        </p:nvCxnSpPr>
        <p:spPr>
          <a:xfrm>
            <a:off x="5088088" y="3894427"/>
            <a:ext cx="0" cy="4704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Gerade Verbindung mit Pfeil 113">
            <a:extLst>
              <a:ext uri="{FF2B5EF4-FFF2-40B4-BE49-F238E27FC236}">
                <a16:creationId xmlns:a16="http://schemas.microsoft.com/office/drawing/2014/main" id="{F17FBB31-B75B-4B91-8C6F-1FA5256C8DB5}"/>
              </a:ext>
            </a:extLst>
          </p:cNvPr>
          <p:cNvCxnSpPr>
            <a:cxnSpLocks/>
            <a:stCxn id="105" idx="2"/>
          </p:cNvCxnSpPr>
          <p:nvPr/>
        </p:nvCxnSpPr>
        <p:spPr>
          <a:xfrm>
            <a:off x="7031912" y="3894427"/>
            <a:ext cx="0" cy="4704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Gerade Verbindung mit Pfeil 114">
            <a:extLst>
              <a:ext uri="{FF2B5EF4-FFF2-40B4-BE49-F238E27FC236}">
                <a16:creationId xmlns:a16="http://schemas.microsoft.com/office/drawing/2014/main" id="{E380BD29-9A04-4CC4-9741-BA9D12E62682}"/>
              </a:ext>
            </a:extLst>
          </p:cNvPr>
          <p:cNvCxnSpPr>
            <a:cxnSpLocks/>
            <a:stCxn id="26" idx="2"/>
          </p:cNvCxnSpPr>
          <p:nvPr/>
        </p:nvCxnSpPr>
        <p:spPr>
          <a:xfrm>
            <a:off x="1488088" y="2958427"/>
            <a:ext cx="0" cy="14064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Gerade Verbindung mit Pfeil 115">
            <a:extLst>
              <a:ext uri="{FF2B5EF4-FFF2-40B4-BE49-F238E27FC236}">
                <a16:creationId xmlns:a16="http://schemas.microsoft.com/office/drawing/2014/main" id="{D15FE5FA-7659-4828-9BA2-AA85BD51095B}"/>
              </a:ext>
            </a:extLst>
          </p:cNvPr>
          <p:cNvCxnSpPr>
            <a:cxnSpLocks/>
            <a:stCxn id="95" idx="2"/>
          </p:cNvCxnSpPr>
          <p:nvPr/>
        </p:nvCxnSpPr>
        <p:spPr>
          <a:xfrm>
            <a:off x="3216088" y="2958427"/>
            <a:ext cx="0" cy="14064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Gerade Verbindung mit Pfeil 116">
            <a:extLst>
              <a:ext uri="{FF2B5EF4-FFF2-40B4-BE49-F238E27FC236}">
                <a16:creationId xmlns:a16="http://schemas.microsoft.com/office/drawing/2014/main" id="{B33344A8-A68B-416E-B257-20B12514D838}"/>
              </a:ext>
            </a:extLst>
          </p:cNvPr>
          <p:cNvCxnSpPr>
            <a:cxnSpLocks/>
            <a:stCxn id="100" idx="2"/>
          </p:cNvCxnSpPr>
          <p:nvPr/>
        </p:nvCxnSpPr>
        <p:spPr>
          <a:xfrm>
            <a:off x="8832088" y="2958427"/>
            <a:ext cx="0" cy="14064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Gerade Verbindung mit Pfeil 117">
            <a:extLst>
              <a:ext uri="{FF2B5EF4-FFF2-40B4-BE49-F238E27FC236}">
                <a16:creationId xmlns:a16="http://schemas.microsoft.com/office/drawing/2014/main" id="{0BF1DB8B-618A-4B5A-A23E-E8D099A8F51D}"/>
              </a:ext>
            </a:extLst>
          </p:cNvPr>
          <p:cNvCxnSpPr>
            <a:cxnSpLocks/>
            <a:stCxn id="98" idx="2"/>
          </p:cNvCxnSpPr>
          <p:nvPr/>
        </p:nvCxnSpPr>
        <p:spPr>
          <a:xfrm>
            <a:off x="10559912" y="2958427"/>
            <a:ext cx="0" cy="14064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Flussdiagramm: Dokument 119">
            <a:extLst>
              <a:ext uri="{FF2B5EF4-FFF2-40B4-BE49-F238E27FC236}">
                <a16:creationId xmlns:a16="http://schemas.microsoft.com/office/drawing/2014/main" id="{2909C537-0592-43B4-8E2E-8DA389143755}"/>
              </a:ext>
            </a:extLst>
          </p:cNvPr>
          <p:cNvSpPr/>
          <p:nvPr/>
        </p:nvSpPr>
        <p:spPr>
          <a:xfrm>
            <a:off x="3359824" y="5660832"/>
            <a:ext cx="1584176" cy="575832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Joint CRM Reports</a:t>
            </a:r>
          </a:p>
        </p:txBody>
      </p:sp>
      <p:sp>
        <p:nvSpPr>
          <p:cNvPr id="121" name="Flussdiagramm: Dokument 120">
            <a:extLst>
              <a:ext uri="{FF2B5EF4-FFF2-40B4-BE49-F238E27FC236}">
                <a16:creationId xmlns:a16="http://schemas.microsoft.com/office/drawing/2014/main" id="{4E1A9DD5-A269-4AF5-BCAC-46705DB9C568}"/>
              </a:ext>
            </a:extLst>
          </p:cNvPr>
          <p:cNvSpPr/>
          <p:nvPr/>
        </p:nvSpPr>
        <p:spPr>
          <a:xfrm>
            <a:off x="5231824" y="5660832"/>
            <a:ext cx="1584176" cy="575832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Joint</a:t>
            </a:r>
          </a:p>
          <a:p>
            <a:pPr algn="ctr"/>
            <a:r>
              <a:rPr lang="en-US" sz="1200" b="1" dirty="0">
                <a:solidFill>
                  <a:schemeClr val="tx1"/>
                </a:solidFill>
              </a:rPr>
              <a:t>Projects</a:t>
            </a:r>
          </a:p>
        </p:txBody>
      </p:sp>
      <p:sp>
        <p:nvSpPr>
          <p:cNvPr id="122" name="Flussdiagramm: Dokument 121">
            <a:extLst>
              <a:ext uri="{FF2B5EF4-FFF2-40B4-BE49-F238E27FC236}">
                <a16:creationId xmlns:a16="http://schemas.microsoft.com/office/drawing/2014/main" id="{F9D302ED-460E-4939-A43F-57BC52502EF5}"/>
              </a:ext>
            </a:extLst>
          </p:cNvPr>
          <p:cNvSpPr/>
          <p:nvPr/>
        </p:nvSpPr>
        <p:spPr>
          <a:xfrm>
            <a:off x="7103648" y="5661000"/>
            <a:ext cx="1584176" cy="575832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Joint</a:t>
            </a:r>
          </a:p>
          <a:p>
            <a:pPr algn="ctr"/>
            <a:r>
              <a:rPr lang="en-US" sz="1200" b="1" dirty="0">
                <a:solidFill>
                  <a:schemeClr val="tx1"/>
                </a:solidFill>
              </a:rPr>
              <a:t>Portfolio</a:t>
            </a:r>
          </a:p>
        </p:txBody>
      </p:sp>
      <p:sp>
        <p:nvSpPr>
          <p:cNvPr id="123" name="Flussdiagramm: Dokument 122">
            <a:extLst>
              <a:ext uri="{FF2B5EF4-FFF2-40B4-BE49-F238E27FC236}">
                <a16:creationId xmlns:a16="http://schemas.microsoft.com/office/drawing/2014/main" id="{4123D8A9-6358-41CF-9D00-81881D2A6F6F}"/>
              </a:ext>
            </a:extLst>
          </p:cNvPr>
          <p:cNvSpPr/>
          <p:nvPr/>
        </p:nvSpPr>
        <p:spPr>
          <a:xfrm>
            <a:off x="8976000" y="5661168"/>
            <a:ext cx="1584176" cy="575832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Overlaps and</a:t>
            </a:r>
          </a:p>
          <a:p>
            <a:pPr algn="ctr"/>
            <a:r>
              <a:rPr lang="en-US" sz="1200" b="1" dirty="0">
                <a:solidFill>
                  <a:schemeClr val="tx1"/>
                </a:solidFill>
              </a:rPr>
              <a:t>Duplications</a:t>
            </a:r>
          </a:p>
        </p:txBody>
      </p:sp>
      <p:cxnSp>
        <p:nvCxnSpPr>
          <p:cNvPr id="124" name="Gerade Verbindung mit Pfeil 123">
            <a:extLst>
              <a:ext uri="{FF2B5EF4-FFF2-40B4-BE49-F238E27FC236}">
                <a16:creationId xmlns:a16="http://schemas.microsoft.com/office/drawing/2014/main" id="{D9B6E76C-2356-4FC2-9469-534864F83BDA}"/>
              </a:ext>
            </a:extLst>
          </p:cNvPr>
          <p:cNvCxnSpPr>
            <a:cxnSpLocks/>
            <a:endCxn id="120" idx="0"/>
          </p:cNvCxnSpPr>
          <p:nvPr/>
        </p:nvCxnSpPr>
        <p:spPr>
          <a:xfrm>
            <a:off x="4151912" y="5084832"/>
            <a:ext cx="0" cy="5760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Gerade Verbindung mit Pfeil 124">
            <a:extLst>
              <a:ext uri="{FF2B5EF4-FFF2-40B4-BE49-F238E27FC236}">
                <a16:creationId xmlns:a16="http://schemas.microsoft.com/office/drawing/2014/main" id="{0ED3B875-B882-413A-AB1C-48B859EFF913}"/>
              </a:ext>
            </a:extLst>
          </p:cNvPr>
          <p:cNvCxnSpPr>
            <a:cxnSpLocks/>
          </p:cNvCxnSpPr>
          <p:nvPr/>
        </p:nvCxnSpPr>
        <p:spPr>
          <a:xfrm>
            <a:off x="6024000" y="5084832"/>
            <a:ext cx="0" cy="5760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Gerade Verbindung mit Pfeil 125">
            <a:extLst>
              <a:ext uri="{FF2B5EF4-FFF2-40B4-BE49-F238E27FC236}">
                <a16:creationId xmlns:a16="http://schemas.microsoft.com/office/drawing/2014/main" id="{F66C799D-175F-4B2B-A060-990334084885}"/>
              </a:ext>
            </a:extLst>
          </p:cNvPr>
          <p:cNvCxnSpPr>
            <a:cxnSpLocks/>
          </p:cNvCxnSpPr>
          <p:nvPr/>
        </p:nvCxnSpPr>
        <p:spPr>
          <a:xfrm>
            <a:off x="7896088" y="5084832"/>
            <a:ext cx="0" cy="5760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Gerade Verbindung mit Pfeil 126">
            <a:extLst>
              <a:ext uri="{FF2B5EF4-FFF2-40B4-BE49-F238E27FC236}">
                <a16:creationId xmlns:a16="http://schemas.microsoft.com/office/drawing/2014/main" id="{E2F55B90-7F68-4DEC-AB80-68364415FB14}"/>
              </a:ext>
            </a:extLst>
          </p:cNvPr>
          <p:cNvCxnSpPr>
            <a:cxnSpLocks/>
          </p:cNvCxnSpPr>
          <p:nvPr/>
        </p:nvCxnSpPr>
        <p:spPr>
          <a:xfrm>
            <a:off x="9768000" y="5084832"/>
            <a:ext cx="0" cy="5760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Rechteck 128">
            <a:extLst>
              <a:ext uri="{FF2B5EF4-FFF2-40B4-BE49-F238E27FC236}">
                <a16:creationId xmlns:a16="http://schemas.microsoft.com/office/drawing/2014/main" id="{64EB9701-124F-4C9B-A0CC-836507F07C19}"/>
              </a:ext>
            </a:extLst>
          </p:cNvPr>
          <p:cNvSpPr/>
          <p:nvPr/>
        </p:nvSpPr>
        <p:spPr>
          <a:xfrm>
            <a:off x="696000" y="1988832"/>
            <a:ext cx="3312000" cy="288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Business Entity 1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0" name="Rechteck 129">
            <a:extLst>
              <a:ext uri="{FF2B5EF4-FFF2-40B4-BE49-F238E27FC236}">
                <a16:creationId xmlns:a16="http://schemas.microsoft.com/office/drawing/2014/main" id="{3622DEBD-00A2-45E7-AA02-0E104CAAE990}"/>
              </a:ext>
            </a:extLst>
          </p:cNvPr>
          <p:cNvSpPr/>
          <p:nvPr/>
        </p:nvSpPr>
        <p:spPr>
          <a:xfrm>
            <a:off x="8040000" y="1988832"/>
            <a:ext cx="3312000" cy="288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 algn="r">
              <a:buClr>
                <a:schemeClr val="bg1">
                  <a:lumMod val="50000"/>
                </a:schemeClr>
              </a:buClr>
            </a:pP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Business Entity 2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1" name="Rechteck 130">
            <a:extLst>
              <a:ext uri="{FF2B5EF4-FFF2-40B4-BE49-F238E27FC236}">
                <a16:creationId xmlns:a16="http://schemas.microsoft.com/office/drawing/2014/main" id="{8F04830D-CCCE-4FE5-B673-4CCDDBCF07EF}"/>
              </a:ext>
            </a:extLst>
          </p:cNvPr>
          <p:cNvSpPr/>
          <p:nvPr/>
        </p:nvSpPr>
        <p:spPr>
          <a:xfrm>
            <a:off x="4224000" y="1988832"/>
            <a:ext cx="3672000" cy="288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 algn="ctr">
              <a:buClr>
                <a:schemeClr val="bg1">
                  <a:lumMod val="50000"/>
                </a:schemeClr>
              </a:buClr>
            </a:pP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Merging + Alignment Guidelines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2" name="Rechteck 131">
            <a:extLst>
              <a:ext uri="{FF2B5EF4-FFF2-40B4-BE49-F238E27FC236}">
                <a16:creationId xmlns:a16="http://schemas.microsoft.com/office/drawing/2014/main" id="{BB394779-3D84-4163-AF58-0E05ACFC0DCA}"/>
              </a:ext>
            </a:extLst>
          </p:cNvPr>
          <p:cNvSpPr/>
          <p:nvPr/>
        </p:nvSpPr>
        <p:spPr>
          <a:xfrm>
            <a:off x="6240000" y="2780832"/>
            <a:ext cx="1584000" cy="432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Identifies and resolves</a:t>
            </a:r>
          </a:p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duplications</a:t>
            </a: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3" name="Rechteck 132">
            <a:extLst>
              <a:ext uri="{FF2B5EF4-FFF2-40B4-BE49-F238E27FC236}">
                <a16:creationId xmlns:a16="http://schemas.microsoft.com/office/drawing/2014/main" id="{041FC569-E73B-4965-91B1-8D6CB70EB520}"/>
              </a:ext>
            </a:extLst>
          </p:cNvPr>
          <p:cNvSpPr/>
          <p:nvPr/>
        </p:nvSpPr>
        <p:spPr>
          <a:xfrm>
            <a:off x="4440000" y="2780832"/>
            <a:ext cx="1584000" cy="432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Adapt data to fit into a</a:t>
            </a:r>
          </a:p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common baseline</a:t>
            </a: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4" name="Rechteck 133">
            <a:extLst>
              <a:ext uri="{FF2B5EF4-FFF2-40B4-BE49-F238E27FC236}">
                <a16:creationId xmlns:a16="http://schemas.microsoft.com/office/drawing/2014/main" id="{B5CA2C5A-B63D-4A4F-8DE0-BDB0E99FFB2B}"/>
              </a:ext>
            </a:extLst>
          </p:cNvPr>
          <p:cNvSpPr/>
          <p:nvPr/>
        </p:nvSpPr>
        <p:spPr>
          <a:xfrm>
            <a:off x="696000" y="1268832"/>
            <a:ext cx="10728000" cy="432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600" b="1" dirty="0">
                <a:solidFill>
                  <a:schemeClr val="tx1"/>
                </a:solidFill>
              </a:rPr>
              <a:t>During the business integration, the two organization, even their individual sites will continue using their information repositories for a certain time until the business integration process has been finalized.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35" name="Flussdiagramm: Dokument 134">
            <a:extLst>
              <a:ext uri="{FF2B5EF4-FFF2-40B4-BE49-F238E27FC236}">
                <a16:creationId xmlns:a16="http://schemas.microsoft.com/office/drawing/2014/main" id="{87526E51-4532-4CC5-9737-4C8674D54649}"/>
              </a:ext>
            </a:extLst>
          </p:cNvPr>
          <p:cNvSpPr/>
          <p:nvPr/>
        </p:nvSpPr>
        <p:spPr>
          <a:xfrm>
            <a:off x="1488000" y="5660832"/>
            <a:ext cx="1584176" cy="575832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Joint Market</a:t>
            </a:r>
          </a:p>
          <a:p>
            <a:pPr algn="ctr"/>
            <a:r>
              <a:rPr lang="en-US" sz="1200" b="1" dirty="0">
                <a:solidFill>
                  <a:schemeClr val="tx1"/>
                </a:solidFill>
              </a:rPr>
              <a:t>Outlooks</a:t>
            </a:r>
          </a:p>
        </p:txBody>
      </p:sp>
      <p:cxnSp>
        <p:nvCxnSpPr>
          <p:cNvPr id="136" name="Gerade Verbindung mit Pfeil 135">
            <a:extLst>
              <a:ext uri="{FF2B5EF4-FFF2-40B4-BE49-F238E27FC236}">
                <a16:creationId xmlns:a16="http://schemas.microsoft.com/office/drawing/2014/main" id="{558E1944-74F7-42F9-9E95-180CE639B324}"/>
              </a:ext>
            </a:extLst>
          </p:cNvPr>
          <p:cNvCxnSpPr>
            <a:cxnSpLocks/>
            <a:endCxn id="135" idx="0"/>
          </p:cNvCxnSpPr>
          <p:nvPr/>
        </p:nvCxnSpPr>
        <p:spPr>
          <a:xfrm>
            <a:off x="2280088" y="5084832"/>
            <a:ext cx="0" cy="5760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20050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el 1">
            <a:extLst>
              <a:ext uri="{FF2B5EF4-FFF2-40B4-BE49-F238E27FC236}">
                <a16:creationId xmlns:a16="http://schemas.microsoft.com/office/drawing/2014/main" id="{68175D5C-7DA7-6844-9C46-CDE109EEEC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117000"/>
            <a:ext cx="11232000" cy="717944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Strategic and Operational Use Cases</a:t>
            </a:r>
            <a:br>
              <a:rPr lang="en-US" dirty="0">
                <a:solidFill>
                  <a:srgbClr val="3264C8"/>
                </a:solidFill>
              </a:rPr>
            </a:br>
            <a:r>
              <a:rPr lang="en-US" dirty="0">
                <a:solidFill>
                  <a:srgbClr val="3264C8"/>
                </a:solidFill>
              </a:rPr>
              <a:t>B4P</a:t>
            </a:r>
            <a:endParaRPr lang="de-CH" dirty="0">
              <a:solidFill>
                <a:srgbClr val="3264C8"/>
              </a:solidFill>
            </a:endParaRPr>
          </a:p>
        </p:txBody>
      </p:sp>
      <p:sp>
        <p:nvSpPr>
          <p:cNvPr id="13" name="Rechteck 48">
            <a:extLst>
              <a:ext uri="{FF2B5EF4-FFF2-40B4-BE49-F238E27FC236}">
                <a16:creationId xmlns:a16="http://schemas.microsoft.com/office/drawing/2014/main" id="{274F6374-B3E9-4466-9F7B-361C9163D8CE}"/>
              </a:ext>
            </a:extLst>
          </p:cNvPr>
          <p:cNvSpPr/>
          <p:nvPr/>
        </p:nvSpPr>
        <p:spPr>
          <a:xfrm>
            <a:off x="480000" y="981000"/>
            <a:ext cx="5400000" cy="648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Strategic Use Cases</a:t>
            </a:r>
          </a:p>
        </p:txBody>
      </p:sp>
      <p:sp>
        <p:nvSpPr>
          <p:cNvPr id="14" name="Rechteck 48">
            <a:extLst>
              <a:ext uri="{FF2B5EF4-FFF2-40B4-BE49-F238E27FC236}">
                <a16:creationId xmlns:a16="http://schemas.microsoft.com/office/drawing/2014/main" id="{A66868E2-149C-4AD0-ABB6-085A8C282DD4}"/>
              </a:ext>
            </a:extLst>
          </p:cNvPr>
          <p:cNvSpPr/>
          <p:nvPr/>
        </p:nvSpPr>
        <p:spPr>
          <a:xfrm>
            <a:off x="6168000" y="981000"/>
            <a:ext cx="5400000" cy="648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Operational (Everyday Life) Use Cases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58866331-F030-432E-966A-EC75BF5DC707}"/>
              </a:ext>
            </a:extLst>
          </p:cNvPr>
          <p:cNvSpPr/>
          <p:nvPr/>
        </p:nvSpPr>
        <p:spPr>
          <a:xfrm>
            <a:off x="480000" y="1701000"/>
            <a:ext cx="5400000" cy="388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Business and Market Analytics</a:t>
            </a:r>
            <a:endParaRPr lang="en-US" sz="1200" dirty="0">
              <a:solidFill>
                <a:schemeClr val="tx1"/>
              </a:solidFill>
            </a:endParaRP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Processing big data collected from (empirical) market assessments to derive market trends, value-adding conclusions and outlooks.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Powerful analysis of financial and market data for your investment decisions.</a:t>
            </a:r>
          </a:p>
          <a:p>
            <a:pPr>
              <a:spcBef>
                <a:spcPts val="9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Mergers and Acquisitions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Providing joint information analysis from both parties which (still) maintain two different databases and ways of working, ready for presentation.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Swift generation of new data structures and database based on multiple legacy databases helpful for the business integration process</a:t>
            </a:r>
          </a:p>
          <a:p>
            <a:pPr>
              <a:spcBef>
                <a:spcPts val="9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Big Data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Extract the most essential information from raw big data collections</a:t>
            </a:r>
          </a:p>
          <a:p>
            <a:pPr>
              <a:spcBef>
                <a:spcPts val="9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Data Integrity Verification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Analyze financial, logistics, operational and CRM data for integrity and validity.  Generate lists of suspected shortcomings and correct them. </a:t>
            </a:r>
          </a:p>
          <a:p>
            <a:pPr>
              <a:spcBef>
                <a:spcPts val="9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Engineering and Technical Applications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Analyze simulation results and identify information patterns of interest.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Analyze commonalities of multiple bills of material.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Automatic documentation compilation and staging of software projects</a:t>
            </a:r>
            <a:br>
              <a:rPr lang="en-US" sz="1200" dirty="0">
                <a:solidFill>
                  <a:schemeClr val="tx1"/>
                </a:solidFill>
              </a:rPr>
            </a:br>
            <a:r>
              <a:rPr lang="en-US" sz="1200" dirty="0">
                <a:solidFill>
                  <a:schemeClr val="tx1"/>
                </a:solidFill>
              </a:rPr>
              <a:t>(Example: Complete B4P online documentation created with B4P)</a:t>
            </a: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0DDA4C17-8297-4D4B-B5DE-FD46365A65FA}"/>
              </a:ext>
            </a:extLst>
          </p:cNvPr>
          <p:cNvSpPr/>
          <p:nvPr/>
        </p:nvSpPr>
        <p:spPr>
          <a:xfrm>
            <a:off x="6168000" y="1701000"/>
            <a:ext cx="5400000" cy="388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Efficient Reporting</a:t>
            </a:r>
            <a:endParaRPr lang="en-US" sz="1200" dirty="0">
              <a:solidFill>
                <a:schemeClr val="tx1"/>
              </a:solidFill>
            </a:endParaRP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Collect and condense large base data in order to extract essential information required for periodic reporting and presentation.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Validation: Compare the data with rules, best practice patterns, etc.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Identify all potential deviations and help to explain abnormalities effectively towards senior management.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Complement or enrich the data with supporting information.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Provide the data in a form so using Excel is the final step to do the creativity work, e.g. making convincing charts.</a:t>
            </a:r>
          </a:p>
          <a:p>
            <a:pPr>
              <a:spcBef>
                <a:spcPts val="9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Repeating Procedures</a:t>
            </a:r>
            <a:endParaRPr lang="en-US" sz="1200" dirty="0">
              <a:solidFill>
                <a:schemeClr val="tx1"/>
              </a:solidFill>
            </a:endParaRP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Save significant working time by automating repeating work patterns where Excel is used to collect, compile and analyze data.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Benefit: Saving time and making significantly less mistakes</a:t>
            </a:r>
          </a:p>
          <a:p>
            <a:pPr>
              <a:spcBef>
                <a:spcPts val="9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Gather and Track Key Performance Indicators (KPI)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Gather data from different sources, validate and provide updated KPI's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Highlight root causes of possible abnormalities (e.g. discontinuities)</a:t>
            </a:r>
          </a:p>
          <a:p>
            <a:pPr>
              <a:spcBef>
                <a:spcPts val="9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Leverage Information Awareness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Create an information environment where you are alerted in an early phase in case of any abnormalities or changes of particular interest.</a:t>
            </a: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76459C2E-5401-4E44-B610-842D1FDE033C}"/>
              </a:ext>
            </a:extLst>
          </p:cNvPr>
          <p:cNvSpPr/>
          <p:nvPr/>
        </p:nvSpPr>
        <p:spPr>
          <a:xfrm>
            <a:off x="480000" y="6111285"/>
            <a:ext cx="11232000" cy="629715"/>
          </a:xfrm>
          <a:prstGeom prst="rect">
            <a:avLst/>
          </a:prstGeom>
          <a:solidFill>
            <a:srgbClr val="2850A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Reliable data analytics generates the correct conclusions </a:t>
            </a:r>
          </a:p>
          <a:p>
            <a:pPr algn="ctr"/>
            <a:r>
              <a:rPr lang="en-US" sz="1600" b="1" dirty="0">
                <a:solidFill>
                  <a:schemeClr val="bg1"/>
                </a:solidFill>
              </a:rPr>
              <a:t>giving your business the critical competitive advantage</a:t>
            </a:r>
          </a:p>
        </p:txBody>
      </p:sp>
    </p:spTree>
    <p:extLst>
      <p:ext uri="{BB962C8B-B14F-4D97-AF65-F5344CB8AC3E}">
        <p14:creationId xmlns:p14="http://schemas.microsoft.com/office/powerpoint/2010/main" val="42785291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4C08D06-C78E-0746-BA4F-6700F8E287D2}"/>
              </a:ext>
            </a:extLst>
          </p:cNvPr>
          <p:cNvSpPr/>
          <p:nvPr/>
        </p:nvSpPr>
        <p:spPr>
          <a:xfrm>
            <a:off x="263352" y="3886890"/>
            <a:ext cx="2088232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br>
              <a:rPr lang="en-US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 </a:t>
            </a:r>
            <a:br>
              <a:rPr lang="en-US" dirty="0">
                <a:solidFill>
                  <a:schemeClr val="bg1"/>
                </a:solidFill>
              </a:rPr>
            </a:br>
            <a:br>
              <a:rPr lang="en-US" dirty="0">
                <a:solidFill>
                  <a:schemeClr val="bg1"/>
                </a:solidFill>
              </a:rPr>
            </a:br>
            <a:br>
              <a:rPr lang="en-US" dirty="0">
                <a:solidFill>
                  <a:schemeClr val="bg1"/>
                </a:solidFill>
              </a:rPr>
            </a:br>
            <a:br>
              <a:rPr lang="en-US" dirty="0">
                <a:solidFill>
                  <a:schemeClr val="bg1"/>
                </a:solidFill>
              </a:rPr>
            </a:b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A746CEA-85AA-E749-8FC9-D3D9EB6C64C4}"/>
              </a:ext>
            </a:extLst>
          </p:cNvPr>
          <p:cNvSpPr/>
          <p:nvPr/>
        </p:nvSpPr>
        <p:spPr>
          <a:xfrm>
            <a:off x="5495992" y="2999601"/>
            <a:ext cx="34373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North America </a:t>
            </a:r>
          </a:p>
          <a:p>
            <a:r>
              <a:rPr lang="en-US" dirty="0">
                <a:solidFill>
                  <a:schemeClr val="bg1"/>
                </a:solidFill>
              </a:rPr>
              <a:t>Rafael Richards MS MD</a:t>
            </a:r>
          </a:p>
          <a:p>
            <a:r>
              <a:rPr lang="en-US" dirty="0">
                <a:solidFill>
                  <a:schemeClr val="bg1"/>
                </a:solidFill>
              </a:rPr>
              <a:t>+1 202 469 15 27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rmrich5 (at) gmail .com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0E6ADCE-C845-7842-B819-D9EFAB2B56F7}"/>
              </a:ext>
            </a:extLst>
          </p:cNvPr>
          <p:cNvSpPr/>
          <p:nvPr/>
        </p:nvSpPr>
        <p:spPr>
          <a:xfrm>
            <a:off x="2184024" y="2991749"/>
            <a:ext cx="311997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Europe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  <a:p>
            <a:r>
              <a:rPr lang="en-US" dirty="0">
                <a:solidFill>
                  <a:schemeClr val="bg1"/>
                </a:solidFill>
              </a:rPr>
              <a:t>Georg zur Bonsen MS MBA</a:t>
            </a:r>
          </a:p>
          <a:p>
            <a:r>
              <a:rPr lang="en-US" dirty="0">
                <a:solidFill>
                  <a:schemeClr val="bg1"/>
                </a:solidFill>
              </a:rPr>
              <a:t>+41 56 221 82 00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zur-bonsen (at) bluewin .ch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EC77B55-3FBE-4740-9E77-EA71B1BC4008}"/>
              </a:ext>
            </a:extLst>
          </p:cNvPr>
          <p:cNvSpPr/>
          <p:nvPr/>
        </p:nvSpPr>
        <p:spPr>
          <a:xfrm>
            <a:off x="454014" y="3247184"/>
            <a:ext cx="10438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Contact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B6C5F4F-2D4A-5B40-A35A-FC787D411D87}"/>
              </a:ext>
            </a:extLst>
          </p:cNvPr>
          <p:cNvSpPr/>
          <p:nvPr/>
        </p:nvSpPr>
        <p:spPr>
          <a:xfrm>
            <a:off x="2210727" y="2095774"/>
            <a:ext cx="223792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i="1" dirty="0">
                <a:solidFill>
                  <a:schemeClr val="bg1"/>
                </a:solidFill>
              </a:rPr>
              <a:t>www.b4p.app </a:t>
            </a:r>
            <a:endParaRPr lang="en-US" sz="2400" b="1" i="1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227895B-C231-E747-9F11-FA9F087CCA68}"/>
              </a:ext>
            </a:extLst>
          </p:cNvPr>
          <p:cNvSpPr/>
          <p:nvPr/>
        </p:nvSpPr>
        <p:spPr>
          <a:xfrm>
            <a:off x="451614" y="2121159"/>
            <a:ext cx="14542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Information</a:t>
            </a:r>
            <a:endParaRPr lang="en-US" dirty="0"/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18352C72-6D34-D946-ADA2-0AC86CA3B5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6014" y="56482"/>
            <a:ext cx="6408712" cy="1546720"/>
          </a:xfrm>
          <a:noFill/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sz="6000" dirty="0">
                <a:solidFill>
                  <a:schemeClr val="bg1"/>
                </a:solidFill>
              </a:rPr>
              <a:t>B4P </a:t>
            </a:r>
            <a:br>
              <a:rPr lang="en-US" sz="4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Beyond Former Performance.</a:t>
            </a: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5699C293-A335-4C1F-8BA0-48C25968C7E2}"/>
              </a:ext>
            </a:extLst>
          </p:cNvPr>
          <p:cNvSpPr/>
          <p:nvPr/>
        </p:nvSpPr>
        <p:spPr>
          <a:xfrm>
            <a:off x="9120000" y="6525000"/>
            <a:ext cx="253627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Presentation: Updated 2021-05-30</a:t>
            </a:r>
          </a:p>
        </p:txBody>
      </p:sp>
    </p:spTree>
    <p:extLst>
      <p:ext uri="{BB962C8B-B14F-4D97-AF65-F5344CB8AC3E}">
        <p14:creationId xmlns:p14="http://schemas.microsoft.com/office/powerpoint/2010/main" val="18669573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F6C5F3-A4C3-4666-8F65-97165ACAB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117000"/>
            <a:ext cx="11232000" cy="717944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2850A0"/>
                </a:solidFill>
              </a:rPr>
              <a:t>B4P Solution</a:t>
            </a:r>
            <a:br>
              <a:rPr lang="en-US" dirty="0"/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Supported Data Formats</a:t>
            </a:r>
            <a:endParaRPr lang="de-CH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DF6D35A4-37D9-4E7D-ABF0-FDE4C0A20486}"/>
              </a:ext>
            </a:extLst>
          </p:cNvPr>
          <p:cNvSpPr/>
          <p:nvPr/>
        </p:nvSpPr>
        <p:spPr>
          <a:xfrm>
            <a:off x="479376" y="1412776"/>
            <a:ext cx="5256000" cy="40324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Excel</a:t>
            </a:r>
            <a:endParaRPr lang="en-US" sz="1200" dirty="0">
              <a:solidFill>
                <a:schemeClr val="tx1"/>
              </a:solidFill>
            </a:endParaRP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003399"/>
                </a:solidFill>
              </a:rPr>
              <a:t>XLSX</a:t>
            </a:r>
            <a:r>
              <a:rPr lang="en-US" sz="1200" dirty="0">
                <a:solidFill>
                  <a:schemeClr val="tx1"/>
                </a:solidFill>
              </a:rPr>
              <a:t>, </a:t>
            </a:r>
            <a:r>
              <a:rPr lang="en-US" sz="1200" b="1" dirty="0">
                <a:solidFill>
                  <a:srgbClr val="003399"/>
                </a:solidFill>
              </a:rPr>
              <a:t>XSLM</a:t>
            </a:r>
            <a:r>
              <a:rPr lang="en-US" sz="1200" dirty="0">
                <a:solidFill>
                  <a:schemeClr val="tx1"/>
                </a:solidFill>
              </a:rPr>
              <a:t>, open formats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003399"/>
                </a:solidFill>
              </a:rPr>
              <a:t>CSV</a:t>
            </a:r>
            <a:r>
              <a:rPr lang="en-US" sz="1200" dirty="0">
                <a:solidFill>
                  <a:schemeClr val="tx1"/>
                </a:solidFill>
              </a:rPr>
              <a:t> comma and tab separated files</a:t>
            </a:r>
          </a:p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endParaRPr lang="en-US" sz="1200" dirty="0">
              <a:solidFill>
                <a:schemeClr val="tx1"/>
              </a:solidFill>
            </a:endParaRPr>
          </a:p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Database Exports</a:t>
            </a:r>
            <a:endParaRPr lang="en-US" sz="1200" dirty="0">
              <a:solidFill>
                <a:schemeClr val="tx1"/>
              </a:solidFill>
            </a:endParaRP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003399"/>
                </a:solidFill>
              </a:rPr>
              <a:t>HTML</a:t>
            </a:r>
            <a:r>
              <a:rPr lang="en-US" sz="1200" dirty="0">
                <a:solidFill>
                  <a:schemeClr val="tx1"/>
                </a:solidFill>
              </a:rPr>
              <a:t>, </a:t>
            </a:r>
            <a:r>
              <a:rPr lang="en-US" sz="1200" b="1" dirty="0">
                <a:solidFill>
                  <a:srgbClr val="003399"/>
                </a:solidFill>
              </a:rPr>
              <a:t>MHTML</a:t>
            </a:r>
            <a:r>
              <a:rPr lang="en-US" sz="1200" dirty="0">
                <a:solidFill>
                  <a:schemeClr val="tx1"/>
                </a:solidFill>
              </a:rPr>
              <a:t> and </a:t>
            </a:r>
            <a:r>
              <a:rPr lang="en-US" sz="1200" b="1" dirty="0">
                <a:solidFill>
                  <a:srgbClr val="003399"/>
                </a:solidFill>
              </a:rPr>
              <a:t>XML</a:t>
            </a:r>
            <a:r>
              <a:rPr lang="en-US" sz="1200" dirty="0">
                <a:solidFill>
                  <a:schemeClr val="tx1"/>
                </a:solidFill>
              </a:rPr>
              <a:t> formats (depending what the database is producing).  Examples: Salesforce, Oracle, SAP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003399"/>
                </a:solidFill>
              </a:rPr>
              <a:t>JSON</a:t>
            </a:r>
            <a:r>
              <a:rPr lang="en-US" sz="1200" dirty="0">
                <a:solidFill>
                  <a:schemeClr val="tx1"/>
                </a:solidFill>
              </a:rPr>
              <a:t> files (JavaScript Object Notation format)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003399"/>
                </a:solidFill>
              </a:rPr>
              <a:t>CSV</a:t>
            </a:r>
            <a:r>
              <a:rPr lang="en-US" sz="1200" dirty="0">
                <a:solidFill>
                  <a:schemeClr val="tx1"/>
                </a:solidFill>
              </a:rPr>
              <a:t> comma / tab / semicolon / ...symbol separated files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endParaRPr lang="en-US" sz="1200" dirty="0">
              <a:solidFill>
                <a:schemeClr val="tx1"/>
              </a:solidFill>
            </a:endParaRPr>
          </a:p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Other Inputs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Files with fixed columns on every row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Any other form of structured text files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003399"/>
                </a:solidFill>
              </a:rPr>
              <a:t>ZIP</a:t>
            </a:r>
            <a:r>
              <a:rPr lang="en-US" sz="1200" dirty="0">
                <a:solidFill>
                  <a:schemeClr val="tx1"/>
                </a:solidFill>
              </a:rPr>
              <a:t> files (B4P does data decompression)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endParaRPr lang="en-US" sz="1200" dirty="0">
              <a:solidFill>
                <a:schemeClr val="tx1"/>
              </a:solidFill>
            </a:endParaRPr>
          </a:p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Character Sets (both input and output)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UNICODE UTF-8 and UTF-16; Basic and extended multilingual planes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Legacy formats (like ASCII / Windows West Europe)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8413639D-5E0E-4987-8808-7416CDA1EDD9}"/>
              </a:ext>
            </a:extLst>
          </p:cNvPr>
          <p:cNvSpPr/>
          <p:nvPr/>
        </p:nvSpPr>
        <p:spPr>
          <a:xfrm>
            <a:off x="479472" y="980728"/>
            <a:ext cx="5255416" cy="36004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400" b="1" dirty="0">
                <a:solidFill>
                  <a:schemeClr val="tx1"/>
                </a:solidFill>
              </a:rPr>
              <a:t>Inputs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D4D9804F-83A6-4EBB-8B19-7B057CF4E194}"/>
              </a:ext>
            </a:extLst>
          </p:cNvPr>
          <p:cNvSpPr/>
          <p:nvPr/>
        </p:nvSpPr>
        <p:spPr>
          <a:xfrm>
            <a:off x="6455496" y="980728"/>
            <a:ext cx="5256000" cy="36004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400" b="1" dirty="0">
                <a:solidFill>
                  <a:schemeClr val="tx1"/>
                </a:solidFill>
              </a:rPr>
              <a:t>Outputs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CF1D1202-4B33-4A2A-870D-E637D5F933D3}"/>
              </a:ext>
            </a:extLst>
          </p:cNvPr>
          <p:cNvSpPr/>
          <p:nvPr/>
        </p:nvSpPr>
        <p:spPr>
          <a:xfrm>
            <a:off x="6455416" y="1412776"/>
            <a:ext cx="5256584" cy="40324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Unformatted Output for Excel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003399"/>
                </a:solidFill>
              </a:rPr>
              <a:t>CSV </a:t>
            </a:r>
            <a:r>
              <a:rPr lang="en-US" sz="1200" dirty="0">
                <a:solidFill>
                  <a:schemeClr val="tx1"/>
                </a:solidFill>
              </a:rPr>
              <a:t>comma separated files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endParaRPr lang="en-US" sz="1200" dirty="0">
              <a:solidFill>
                <a:schemeClr val="tx1"/>
              </a:solidFill>
            </a:endParaRPr>
          </a:p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Formatted Output for Excel (with colors, formatting and style)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003399"/>
                </a:solidFill>
              </a:rPr>
              <a:t>XLSX  </a:t>
            </a:r>
            <a:r>
              <a:rPr lang="en-US" sz="1200" dirty="0">
                <a:solidFill>
                  <a:schemeClr val="tx1"/>
                </a:solidFill>
              </a:rPr>
              <a:t>(Excel 2007 onwards, in use today)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003399"/>
                </a:solidFill>
              </a:rPr>
              <a:t>XLS    </a:t>
            </a:r>
            <a:r>
              <a:rPr lang="en-US" sz="1200" dirty="0">
                <a:solidFill>
                  <a:schemeClr val="tx1"/>
                </a:solidFill>
              </a:rPr>
              <a:t>(Excel 2003 XML format)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endParaRPr lang="en-US" sz="1200" dirty="0">
              <a:solidFill>
                <a:schemeClr val="tx1"/>
              </a:solidFill>
            </a:endParaRPr>
          </a:p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Unformatted and formatted output for Browsers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003399"/>
                </a:solidFill>
              </a:rPr>
              <a:t>HTML </a:t>
            </a:r>
            <a:r>
              <a:rPr lang="en-US" sz="1200" dirty="0">
                <a:solidFill>
                  <a:schemeClr val="tx1"/>
                </a:solidFill>
              </a:rPr>
              <a:t>(incl. colors, formatting and style)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003399"/>
                </a:solidFill>
              </a:rPr>
              <a:t>XML </a:t>
            </a:r>
            <a:r>
              <a:rPr lang="en-US" sz="1200" dirty="0">
                <a:solidFill>
                  <a:schemeClr val="tx1"/>
                </a:solidFill>
              </a:rPr>
              <a:t>(planned)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endParaRPr lang="en-US" sz="1200" dirty="0">
              <a:solidFill>
                <a:schemeClr val="tx1"/>
              </a:solidFill>
            </a:endParaRPr>
          </a:p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Output for other databases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003399"/>
                </a:solidFill>
              </a:rPr>
              <a:t>CSV </a:t>
            </a:r>
            <a:r>
              <a:rPr lang="en-US" sz="1200" dirty="0">
                <a:solidFill>
                  <a:schemeClr val="tx1"/>
                </a:solidFill>
              </a:rPr>
              <a:t>comma / tab / semicolon / ... symbol separated files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003399"/>
                </a:solidFill>
              </a:rPr>
              <a:t>JSON </a:t>
            </a:r>
            <a:r>
              <a:rPr lang="en-US" sz="1200" dirty="0">
                <a:solidFill>
                  <a:schemeClr val="tx1"/>
                </a:solidFill>
              </a:rPr>
              <a:t>files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Plain text files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003399"/>
                </a:solidFill>
              </a:rPr>
              <a:t>ZIP </a:t>
            </a:r>
            <a:r>
              <a:rPr lang="en-US" sz="1200" dirty="0">
                <a:solidFill>
                  <a:schemeClr val="tx1"/>
                </a:solidFill>
              </a:rPr>
              <a:t>files (B4P does data compression)</a:t>
            </a:r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69297E29-90AA-4C06-842F-F65F8FA83DFB}"/>
              </a:ext>
            </a:extLst>
          </p:cNvPr>
          <p:cNvSpPr/>
          <p:nvPr/>
        </p:nvSpPr>
        <p:spPr>
          <a:xfrm>
            <a:off x="2280000" y="5877272"/>
            <a:ext cx="7344624" cy="360040"/>
          </a:xfrm>
          <a:prstGeom prst="rect">
            <a:avLst/>
          </a:prstGeom>
          <a:solidFill>
            <a:srgbClr val="2850A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Additional data formats can be supported easily through B4P library extensions</a:t>
            </a:r>
          </a:p>
        </p:txBody>
      </p: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549D4DA1-7D36-4F0F-92C4-5D5EA86EBA4B}"/>
              </a:ext>
            </a:extLst>
          </p:cNvPr>
          <p:cNvGrpSpPr/>
          <p:nvPr/>
        </p:nvGrpSpPr>
        <p:grpSpPr>
          <a:xfrm>
            <a:off x="5088000" y="1557000"/>
            <a:ext cx="431646" cy="432080"/>
            <a:chOff x="3359994" y="3069000"/>
            <a:chExt cx="287710" cy="288000"/>
          </a:xfrm>
        </p:grpSpPr>
        <p:sp>
          <p:nvSpPr>
            <p:cNvPr id="12" name="Rechteck: abgerundete Ecken 11">
              <a:extLst>
                <a:ext uri="{FF2B5EF4-FFF2-40B4-BE49-F238E27FC236}">
                  <a16:creationId xmlns:a16="http://schemas.microsoft.com/office/drawing/2014/main" id="{DC95FB8D-1FBF-4694-9671-F19FC52C1D7B}"/>
                </a:ext>
              </a:extLst>
            </p:cNvPr>
            <p:cNvSpPr/>
            <p:nvPr/>
          </p:nvSpPr>
          <p:spPr>
            <a:xfrm>
              <a:off x="3431704" y="3104964"/>
              <a:ext cx="216000" cy="216000"/>
            </a:xfrm>
            <a:prstGeom prst="roundRect">
              <a:avLst>
                <a:gd name="adj" fmla="val 11155"/>
              </a:avLst>
            </a:prstGeom>
            <a:solidFill>
              <a:srgbClr val="FFFFFF"/>
            </a:solidFill>
            <a:ln w="19050" cap="flat">
              <a:solidFill>
                <a:schemeClr val="bg1">
                  <a:lumMod val="65000"/>
                </a:schemeClr>
              </a:solidFill>
              <a:prstDash val="solid"/>
              <a:round/>
            </a:ln>
            <a:effectLst>
              <a:outerShdw blurRad="38100" dist="65517" dir="6203283" rotWithShape="0">
                <a:srgbClr val="000000">
                  <a:alpha val="38000"/>
                </a:srgbClr>
              </a:outerShdw>
            </a:effectLst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4" name="Gerader Verbinder 13">
              <a:extLst>
                <a:ext uri="{FF2B5EF4-FFF2-40B4-BE49-F238E27FC236}">
                  <a16:creationId xmlns:a16="http://schemas.microsoft.com/office/drawing/2014/main" id="{D620689D-B103-48E8-A066-F2AAA0D828EC}"/>
                </a:ext>
              </a:extLst>
            </p:cNvPr>
            <p:cNvCxnSpPr/>
            <p:nvPr/>
          </p:nvCxnSpPr>
          <p:spPr>
            <a:xfrm>
              <a:off x="3530192" y="3140968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r Verbinder 14">
              <a:extLst>
                <a:ext uri="{FF2B5EF4-FFF2-40B4-BE49-F238E27FC236}">
                  <a16:creationId xmlns:a16="http://schemas.microsoft.com/office/drawing/2014/main" id="{85833733-5EED-4968-BCC4-71CB8FB934C7}"/>
                </a:ext>
              </a:extLst>
            </p:cNvPr>
            <p:cNvCxnSpPr/>
            <p:nvPr/>
          </p:nvCxnSpPr>
          <p:spPr>
            <a:xfrm>
              <a:off x="3585244" y="3140968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Gerader Verbinder 15">
              <a:extLst>
                <a:ext uri="{FF2B5EF4-FFF2-40B4-BE49-F238E27FC236}">
                  <a16:creationId xmlns:a16="http://schemas.microsoft.com/office/drawing/2014/main" id="{317997A1-6CE7-43F0-8B10-C233B8BA31F1}"/>
                </a:ext>
              </a:extLst>
            </p:cNvPr>
            <p:cNvCxnSpPr/>
            <p:nvPr/>
          </p:nvCxnSpPr>
          <p:spPr>
            <a:xfrm>
              <a:off x="3530192" y="3176972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r Verbinder 16">
              <a:extLst>
                <a:ext uri="{FF2B5EF4-FFF2-40B4-BE49-F238E27FC236}">
                  <a16:creationId xmlns:a16="http://schemas.microsoft.com/office/drawing/2014/main" id="{F6A7222B-E2FC-49EA-A762-213E13BB6FD9}"/>
                </a:ext>
              </a:extLst>
            </p:cNvPr>
            <p:cNvCxnSpPr/>
            <p:nvPr/>
          </p:nvCxnSpPr>
          <p:spPr>
            <a:xfrm>
              <a:off x="3585244" y="3176972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r Verbinder 17">
              <a:extLst>
                <a:ext uri="{FF2B5EF4-FFF2-40B4-BE49-F238E27FC236}">
                  <a16:creationId xmlns:a16="http://schemas.microsoft.com/office/drawing/2014/main" id="{7B30FFA0-CC35-4B3E-AFCC-85B135B65413}"/>
                </a:ext>
              </a:extLst>
            </p:cNvPr>
            <p:cNvCxnSpPr/>
            <p:nvPr/>
          </p:nvCxnSpPr>
          <p:spPr>
            <a:xfrm>
              <a:off x="3530192" y="3212976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r Verbinder 18">
              <a:extLst>
                <a:ext uri="{FF2B5EF4-FFF2-40B4-BE49-F238E27FC236}">
                  <a16:creationId xmlns:a16="http://schemas.microsoft.com/office/drawing/2014/main" id="{F18CABB0-61A3-4493-AA18-F0BAC2D7A38F}"/>
                </a:ext>
              </a:extLst>
            </p:cNvPr>
            <p:cNvCxnSpPr/>
            <p:nvPr/>
          </p:nvCxnSpPr>
          <p:spPr>
            <a:xfrm>
              <a:off x="3585244" y="3212976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r Verbinder 19">
              <a:extLst>
                <a:ext uri="{FF2B5EF4-FFF2-40B4-BE49-F238E27FC236}">
                  <a16:creationId xmlns:a16="http://schemas.microsoft.com/office/drawing/2014/main" id="{449A02E4-EC99-4051-9930-24141CCAE2E3}"/>
                </a:ext>
              </a:extLst>
            </p:cNvPr>
            <p:cNvCxnSpPr/>
            <p:nvPr/>
          </p:nvCxnSpPr>
          <p:spPr>
            <a:xfrm>
              <a:off x="3530192" y="3248980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r Verbinder 20">
              <a:extLst>
                <a:ext uri="{FF2B5EF4-FFF2-40B4-BE49-F238E27FC236}">
                  <a16:creationId xmlns:a16="http://schemas.microsoft.com/office/drawing/2014/main" id="{54FDDBD3-F72B-481B-A668-3EEE2A154805}"/>
                </a:ext>
              </a:extLst>
            </p:cNvPr>
            <p:cNvCxnSpPr/>
            <p:nvPr/>
          </p:nvCxnSpPr>
          <p:spPr>
            <a:xfrm>
              <a:off x="3585244" y="3248980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Gerader Verbinder 21">
              <a:extLst>
                <a:ext uri="{FF2B5EF4-FFF2-40B4-BE49-F238E27FC236}">
                  <a16:creationId xmlns:a16="http://schemas.microsoft.com/office/drawing/2014/main" id="{457E3703-4938-4E8F-99F4-6DD98190526A}"/>
                </a:ext>
              </a:extLst>
            </p:cNvPr>
            <p:cNvCxnSpPr/>
            <p:nvPr/>
          </p:nvCxnSpPr>
          <p:spPr>
            <a:xfrm>
              <a:off x="3530192" y="3284984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Gerader Verbinder 22">
              <a:extLst>
                <a:ext uri="{FF2B5EF4-FFF2-40B4-BE49-F238E27FC236}">
                  <a16:creationId xmlns:a16="http://schemas.microsoft.com/office/drawing/2014/main" id="{C89FDD19-F37D-449D-9420-C828F51B4530}"/>
                </a:ext>
              </a:extLst>
            </p:cNvPr>
            <p:cNvCxnSpPr/>
            <p:nvPr/>
          </p:nvCxnSpPr>
          <p:spPr>
            <a:xfrm>
              <a:off x="3585244" y="3284984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rapezoid 23">
              <a:extLst>
                <a:ext uri="{FF2B5EF4-FFF2-40B4-BE49-F238E27FC236}">
                  <a16:creationId xmlns:a16="http://schemas.microsoft.com/office/drawing/2014/main" id="{41337EF3-1C8C-4CA1-8360-915AB85EC2BC}"/>
                </a:ext>
              </a:extLst>
            </p:cNvPr>
            <p:cNvSpPr/>
            <p:nvPr/>
          </p:nvSpPr>
          <p:spPr>
            <a:xfrm rot="16200000" flipH="1">
              <a:off x="3305994" y="3123000"/>
              <a:ext cx="288000" cy="180000"/>
            </a:xfrm>
            <a:prstGeom prst="trapezoid">
              <a:avLst/>
            </a:prstGeom>
            <a:solidFill>
              <a:srgbClr val="FFFFFF"/>
            </a:solidFill>
            <a:ln w="19050" cap="flat">
              <a:solidFill>
                <a:schemeClr val="bg1">
                  <a:lumMod val="65000"/>
                </a:schemeClr>
              </a:solidFill>
              <a:prstDash val="solid"/>
              <a:round/>
            </a:ln>
            <a:effectLst>
              <a:outerShdw blurRad="38100" dist="65517" dir="6203283" rotWithShape="0">
                <a:srgbClr val="000000">
                  <a:alpha val="38000"/>
                </a:srgbClr>
              </a:outerShdw>
            </a:effectLst>
          </p:spPr>
          <p:txBody>
            <a:bodyPr vert="vert" wrap="square" lIns="36000" tIns="36000" rIns="36000" bIns="36000" numCol="1" anchor="ctr">
              <a:noAutofit/>
            </a:bodyPr>
            <a:lstStyle/>
            <a:p>
              <a:pPr algn="ctr"/>
              <a:r>
                <a:rPr lang="en-US" b="1" dirty="0">
                  <a:solidFill>
                    <a:srgbClr val="A6A6A6"/>
                  </a:solidFill>
                </a:rPr>
                <a:t>X</a:t>
              </a:r>
              <a:endParaRPr lang="en-US" sz="2400" b="1" dirty="0">
                <a:solidFill>
                  <a:srgbClr val="A6A6A6"/>
                </a:solidFill>
              </a:endParaRPr>
            </a:p>
          </p:txBody>
        </p:sp>
      </p:grpSp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E928F5A7-75EA-4348-8E3C-4113851C25E9}"/>
              </a:ext>
            </a:extLst>
          </p:cNvPr>
          <p:cNvGrpSpPr/>
          <p:nvPr/>
        </p:nvGrpSpPr>
        <p:grpSpPr>
          <a:xfrm>
            <a:off x="11136000" y="1557000"/>
            <a:ext cx="431636" cy="432080"/>
            <a:chOff x="3360000" y="3069000"/>
            <a:chExt cx="287704" cy="288000"/>
          </a:xfrm>
        </p:grpSpPr>
        <p:sp>
          <p:nvSpPr>
            <p:cNvPr id="26" name="Rechteck: abgerundete Ecken 25">
              <a:extLst>
                <a:ext uri="{FF2B5EF4-FFF2-40B4-BE49-F238E27FC236}">
                  <a16:creationId xmlns:a16="http://schemas.microsoft.com/office/drawing/2014/main" id="{326E271E-829D-4BD0-9252-0810A9336E13}"/>
                </a:ext>
              </a:extLst>
            </p:cNvPr>
            <p:cNvSpPr/>
            <p:nvPr/>
          </p:nvSpPr>
          <p:spPr>
            <a:xfrm>
              <a:off x="3431704" y="3104964"/>
              <a:ext cx="216000" cy="216000"/>
            </a:xfrm>
            <a:prstGeom prst="roundRect">
              <a:avLst>
                <a:gd name="adj" fmla="val 11155"/>
              </a:avLst>
            </a:prstGeom>
            <a:solidFill>
              <a:srgbClr val="FFFFFF"/>
            </a:solidFill>
            <a:ln w="19050" cap="flat">
              <a:solidFill>
                <a:schemeClr val="bg1">
                  <a:lumMod val="65000"/>
                </a:schemeClr>
              </a:solidFill>
              <a:prstDash val="solid"/>
              <a:round/>
            </a:ln>
            <a:effectLst>
              <a:outerShdw blurRad="38100" dist="65517" dir="6203283" rotWithShape="0">
                <a:srgbClr val="000000">
                  <a:alpha val="38000"/>
                </a:srgbClr>
              </a:outerShdw>
            </a:effectLst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27" name="Gerader Verbinder 26">
              <a:extLst>
                <a:ext uri="{FF2B5EF4-FFF2-40B4-BE49-F238E27FC236}">
                  <a16:creationId xmlns:a16="http://schemas.microsoft.com/office/drawing/2014/main" id="{DFD8E9E3-5300-46EC-8E5A-893DD377C002}"/>
                </a:ext>
              </a:extLst>
            </p:cNvPr>
            <p:cNvCxnSpPr/>
            <p:nvPr/>
          </p:nvCxnSpPr>
          <p:spPr>
            <a:xfrm>
              <a:off x="3530192" y="3140968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r Verbinder 27">
              <a:extLst>
                <a:ext uri="{FF2B5EF4-FFF2-40B4-BE49-F238E27FC236}">
                  <a16:creationId xmlns:a16="http://schemas.microsoft.com/office/drawing/2014/main" id="{5FE41671-1AFA-4935-B923-FB49B2C842D4}"/>
                </a:ext>
              </a:extLst>
            </p:cNvPr>
            <p:cNvCxnSpPr/>
            <p:nvPr/>
          </p:nvCxnSpPr>
          <p:spPr>
            <a:xfrm>
              <a:off x="3585244" y="3140968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Gerader Verbinder 28">
              <a:extLst>
                <a:ext uri="{FF2B5EF4-FFF2-40B4-BE49-F238E27FC236}">
                  <a16:creationId xmlns:a16="http://schemas.microsoft.com/office/drawing/2014/main" id="{294A11DA-9705-4E4C-AB56-D0B6CCD829DB}"/>
                </a:ext>
              </a:extLst>
            </p:cNvPr>
            <p:cNvCxnSpPr/>
            <p:nvPr/>
          </p:nvCxnSpPr>
          <p:spPr>
            <a:xfrm>
              <a:off x="3530192" y="3176972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r Verbinder 29">
              <a:extLst>
                <a:ext uri="{FF2B5EF4-FFF2-40B4-BE49-F238E27FC236}">
                  <a16:creationId xmlns:a16="http://schemas.microsoft.com/office/drawing/2014/main" id="{3CAF54D6-C1A8-42EC-98BF-0BCBA6A5F4C0}"/>
                </a:ext>
              </a:extLst>
            </p:cNvPr>
            <p:cNvCxnSpPr/>
            <p:nvPr/>
          </p:nvCxnSpPr>
          <p:spPr>
            <a:xfrm>
              <a:off x="3585244" y="3176972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r Verbinder 30">
              <a:extLst>
                <a:ext uri="{FF2B5EF4-FFF2-40B4-BE49-F238E27FC236}">
                  <a16:creationId xmlns:a16="http://schemas.microsoft.com/office/drawing/2014/main" id="{A5F85F87-08B9-4FEA-A1BA-C26F6D6F70E0}"/>
                </a:ext>
              </a:extLst>
            </p:cNvPr>
            <p:cNvCxnSpPr/>
            <p:nvPr/>
          </p:nvCxnSpPr>
          <p:spPr>
            <a:xfrm>
              <a:off x="3530192" y="3212976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Gerader Verbinder 31">
              <a:extLst>
                <a:ext uri="{FF2B5EF4-FFF2-40B4-BE49-F238E27FC236}">
                  <a16:creationId xmlns:a16="http://schemas.microsoft.com/office/drawing/2014/main" id="{BF13ADEA-70CC-4E2D-B600-2381F8BD2BED}"/>
                </a:ext>
              </a:extLst>
            </p:cNvPr>
            <p:cNvCxnSpPr/>
            <p:nvPr/>
          </p:nvCxnSpPr>
          <p:spPr>
            <a:xfrm>
              <a:off x="3585244" y="3212976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Gerader Verbinder 32">
              <a:extLst>
                <a:ext uri="{FF2B5EF4-FFF2-40B4-BE49-F238E27FC236}">
                  <a16:creationId xmlns:a16="http://schemas.microsoft.com/office/drawing/2014/main" id="{BEB0124F-63DE-4DC4-A451-E82655681DC6}"/>
                </a:ext>
              </a:extLst>
            </p:cNvPr>
            <p:cNvCxnSpPr/>
            <p:nvPr/>
          </p:nvCxnSpPr>
          <p:spPr>
            <a:xfrm>
              <a:off x="3530192" y="3248980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Gerader Verbinder 33">
              <a:extLst>
                <a:ext uri="{FF2B5EF4-FFF2-40B4-BE49-F238E27FC236}">
                  <a16:creationId xmlns:a16="http://schemas.microsoft.com/office/drawing/2014/main" id="{355C9AE6-0B67-4436-98D5-266BB9AE36DC}"/>
                </a:ext>
              </a:extLst>
            </p:cNvPr>
            <p:cNvCxnSpPr/>
            <p:nvPr/>
          </p:nvCxnSpPr>
          <p:spPr>
            <a:xfrm>
              <a:off x="3585244" y="3248980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r Verbinder 34">
              <a:extLst>
                <a:ext uri="{FF2B5EF4-FFF2-40B4-BE49-F238E27FC236}">
                  <a16:creationId xmlns:a16="http://schemas.microsoft.com/office/drawing/2014/main" id="{F9C5278D-607F-41EB-9098-EFD5D19A97F4}"/>
                </a:ext>
              </a:extLst>
            </p:cNvPr>
            <p:cNvCxnSpPr/>
            <p:nvPr/>
          </p:nvCxnSpPr>
          <p:spPr>
            <a:xfrm>
              <a:off x="3530192" y="3284984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Gerader Verbinder 35">
              <a:extLst>
                <a:ext uri="{FF2B5EF4-FFF2-40B4-BE49-F238E27FC236}">
                  <a16:creationId xmlns:a16="http://schemas.microsoft.com/office/drawing/2014/main" id="{5F81901B-186E-47F6-A521-23201289597C}"/>
                </a:ext>
              </a:extLst>
            </p:cNvPr>
            <p:cNvCxnSpPr/>
            <p:nvPr/>
          </p:nvCxnSpPr>
          <p:spPr>
            <a:xfrm>
              <a:off x="3585244" y="3284984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rapezoid 36">
              <a:extLst>
                <a:ext uri="{FF2B5EF4-FFF2-40B4-BE49-F238E27FC236}">
                  <a16:creationId xmlns:a16="http://schemas.microsoft.com/office/drawing/2014/main" id="{B9C19626-48CE-4907-AC25-E2F22CDE7F70}"/>
                </a:ext>
              </a:extLst>
            </p:cNvPr>
            <p:cNvSpPr/>
            <p:nvPr/>
          </p:nvSpPr>
          <p:spPr>
            <a:xfrm rot="16200000" flipH="1">
              <a:off x="3306000" y="3123000"/>
              <a:ext cx="288000" cy="180000"/>
            </a:xfrm>
            <a:prstGeom prst="trapezoid">
              <a:avLst/>
            </a:prstGeom>
            <a:solidFill>
              <a:srgbClr val="FFFFFF"/>
            </a:solidFill>
            <a:ln w="19050" cap="flat">
              <a:solidFill>
                <a:schemeClr val="bg1">
                  <a:lumMod val="65000"/>
                </a:schemeClr>
              </a:solidFill>
              <a:prstDash val="solid"/>
              <a:round/>
            </a:ln>
            <a:effectLst>
              <a:outerShdw blurRad="38100" dist="65517" dir="6203283" rotWithShape="0">
                <a:srgbClr val="000000">
                  <a:alpha val="38000"/>
                </a:srgbClr>
              </a:outerShdw>
            </a:effectLst>
          </p:spPr>
          <p:txBody>
            <a:bodyPr vert="vert" wrap="square" lIns="36000" tIns="36000" rIns="36000" bIns="36000" numCol="1" anchor="ctr">
              <a:noAutofit/>
            </a:bodyPr>
            <a:lstStyle/>
            <a:p>
              <a:pPr algn="ctr"/>
              <a:r>
                <a:rPr lang="en-US" b="1" dirty="0">
                  <a:solidFill>
                    <a:srgbClr val="A6A6A6"/>
                  </a:solidFill>
                </a:rPr>
                <a:t>X</a:t>
              </a:r>
              <a:endParaRPr lang="en-US" sz="2400" b="1" dirty="0">
                <a:solidFill>
                  <a:srgbClr val="A6A6A6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846223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3CD46D-F37E-4BFA-948D-3177BE247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2850A0"/>
                </a:solidFill>
              </a:rPr>
              <a:t>B4P Use Case</a:t>
            </a:r>
            <a:br>
              <a:rPr lang="en-US" dirty="0"/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Automatic documentation generation for website 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www.b4p.app</a:t>
            </a:r>
            <a:endParaRPr lang="de-CH" dirty="0"/>
          </a:p>
        </p:txBody>
      </p:sp>
      <p:sp>
        <p:nvSpPr>
          <p:cNvPr id="218" name="Rechteck 217">
            <a:extLst>
              <a:ext uri="{FF2B5EF4-FFF2-40B4-BE49-F238E27FC236}">
                <a16:creationId xmlns:a16="http://schemas.microsoft.com/office/drawing/2014/main" id="{837F43D9-7491-47B8-B255-25C9435D4191}"/>
              </a:ext>
            </a:extLst>
          </p:cNvPr>
          <p:cNvSpPr/>
          <p:nvPr/>
        </p:nvSpPr>
        <p:spPr>
          <a:xfrm>
            <a:off x="480000" y="981000"/>
            <a:ext cx="3744416" cy="288032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600" b="1" dirty="0">
                <a:solidFill>
                  <a:schemeClr val="tx1"/>
                </a:solidFill>
              </a:rPr>
              <a:t>Inputs:  Source Text (inside C program)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19" name="Textfeld 218">
            <a:extLst>
              <a:ext uri="{FF2B5EF4-FFF2-40B4-BE49-F238E27FC236}">
                <a16:creationId xmlns:a16="http://schemas.microsoft.com/office/drawing/2014/main" id="{69628487-431C-4597-9921-1DF7CE8B36D3}"/>
              </a:ext>
            </a:extLst>
          </p:cNvPr>
          <p:cNvSpPr txBox="1"/>
          <p:nvPr/>
        </p:nvSpPr>
        <p:spPr>
          <a:xfrm>
            <a:off x="480000" y="1269000"/>
            <a:ext cx="4968000" cy="525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noAutofit/>
          </a:bodyPr>
          <a:lstStyle/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	sqrt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  ___________________________________________________________________________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/* B4PDOCU.START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"</a:t>
            </a:r>
            <a:r>
              <a:rPr lang="en-US" sz="8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sqrt - Square Root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 :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{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"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Function Names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	"sqrt",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"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Keywords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		"Square Root",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"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Documentation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	"Function Description",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"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Description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"::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Calculates the square root of a value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+++,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"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Call as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			"function",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"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Parameter count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	"1",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"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Restrictions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		"Indirect parameter passing is disabled",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"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Parameters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[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{ "</a:t>
            </a:r>
            <a:r>
              <a:rPr lang="en-US" sz="8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Number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	"1",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  "</a:t>
            </a:r>
            <a:r>
              <a:rPr lang="en-US" sz="8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		"Value",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  "</a:t>
            </a:r>
            <a:r>
              <a:rPr lang="en-US" sz="8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Direction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	"input",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  "</a:t>
            </a:r>
            <a:r>
              <a:rPr lang="en-US" sz="8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		"numeral",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  "</a:t>
            </a:r>
            <a:r>
              <a:rPr lang="en-US" sz="8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Description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	"Value to use for logarithmic calculation"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} ],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"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value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[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{ "</a:t>
            </a:r>
            <a:r>
              <a:rPr lang="en-US" sz="8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		"Result",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  "</a:t>
            </a:r>
            <a:r>
              <a:rPr lang="en-US" sz="8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		"numeral",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  "</a:t>
            </a:r>
            <a:r>
              <a:rPr lang="en-US" sz="8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Description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	"Calculated square root value"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}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],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"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Exceptions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"Negative square root",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"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Examples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"::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echo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sqrt( 4 ) );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echo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sqrt( 2 ) );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+++,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"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Output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	"automatic",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"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See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also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"Power Functions"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B4PDOCU.STOP */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void function__sqrt(int bias, Token_List&amp; p, Token_Entry&amp; ret_val)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...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return;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pic>
        <p:nvPicPr>
          <p:cNvPr id="221" name="Grafik 220">
            <a:extLst>
              <a:ext uri="{FF2B5EF4-FFF2-40B4-BE49-F238E27FC236}">
                <a16:creationId xmlns:a16="http://schemas.microsoft.com/office/drawing/2014/main" id="{445F002F-E3F6-49B0-AFBF-92E167A904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0000" y="1269000"/>
            <a:ext cx="6541406" cy="52560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222" name="Rechteck 221">
            <a:extLst>
              <a:ext uri="{FF2B5EF4-FFF2-40B4-BE49-F238E27FC236}">
                <a16:creationId xmlns:a16="http://schemas.microsoft.com/office/drawing/2014/main" id="{D5622ED5-352B-4B61-B528-B43397FC3997}"/>
              </a:ext>
            </a:extLst>
          </p:cNvPr>
          <p:cNvSpPr/>
          <p:nvPr/>
        </p:nvSpPr>
        <p:spPr>
          <a:xfrm>
            <a:off x="5520000" y="981000"/>
            <a:ext cx="3744416" cy="288032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600" b="1" dirty="0">
                <a:solidFill>
                  <a:schemeClr val="tx1"/>
                </a:solidFill>
              </a:rPr>
              <a:t>Output: Web contents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24" name="Rechteck 223">
            <a:extLst>
              <a:ext uri="{FF2B5EF4-FFF2-40B4-BE49-F238E27FC236}">
                <a16:creationId xmlns:a16="http://schemas.microsoft.com/office/drawing/2014/main" id="{1C4A533F-971C-44CD-8A78-4E7DF0B6556B}"/>
              </a:ext>
            </a:extLst>
          </p:cNvPr>
          <p:cNvSpPr/>
          <p:nvPr/>
        </p:nvSpPr>
        <p:spPr>
          <a:xfrm>
            <a:off x="9696000" y="1701000"/>
            <a:ext cx="2232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400" b="1" dirty="0">
                <a:solidFill>
                  <a:schemeClr val="tx1"/>
                </a:solidFill>
              </a:rPr>
              <a:t>Consistent structure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25" name="Rechteck 224">
            <a:extLst>
              <a:ext uri="{FF2B5EF4-FFF2-40B4-BE49-F238E27FC236}">
                <a16:creationId xmlns:a16="http://schemas.microsoft.com/office/drawing/2014/main" id="{1A93748E-CD5F-4691-9125-F5EF9C074BAE}"/>
              </a:ext>
            </a:extLst>
          </p:cNvPr>
          <p:cNvSpPr/>
          <p:nvPr/>
        </p:nvSpPr>
        <p:spPr>
          <a:xfrm>
            <a:off x="9696000" y="2493000"/>
            <a:ext cx="2232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400" b="1" dirty="0">
                <a:solidFill>
                  <a:schemeClr val="tx1"/>
                </a:solidFill>
              </a:rPr>
              <a:t>Clean tables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26" name="Rechteck 225">
            <a:extLst>
              <a:ext uri="{FF2B5EF4-FFF2-40B4-BE49-F238E27FC236}">
                <a16:creationId xmlns:a16="http://schemas.microsoft.com/office/drawing/2014/main" id="{D47FBD9D-0F96-4591-9445-CC430F2095E8}"/>
              </a:ext>
            </a:extLst>
          </p:cNvPr>
          <p:cNvSpPr/>
          <p:nvPr/>
        </p:nvSpPr>
        <p:spPr>
          <a:xfrm>
            <a:off x="9696000" y="5300944"/>
            <a:ext cx="2232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400" b="1" dirty="0">
                <a:solidFill>
                  <a:schemeClr val="tx1"/>
                </a:solidFill>
              </a:rPr>
              <a:t>Program examples</a:t>
            </a:r>
          </a:p>
          <a:p>
            <a:r>
              <a:rPr lang="en-US" sz="1400" b="1" dirty="0">
                <a:solidFill>
                  <a:schemeClr val="tx1"/>
                </a:solidFill>
              </a:rPr>
              <a:t>executed automatically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27" name="Rechteck 226">
            <a:extLst>
              <a:ext uri="{FF2B5EF4-FFF2-40B4-BE49-F238E27FC236}">
                <a16:creationId xmlns:a16="http://schemas.microsoft.com/office/drawing/2014/main" id="{33C3C735-F040-4DD2-BF78-5DE33224B5BE}"/>
              </a:ext>
            </a:extLst>
          </p:cNvPr>
          <p:cNvSpPr/>
          <p:nvPr/>
        </p:nvSpPr>
        <p:spPr>
          <a:xfrm>
            <a:off x="9696000" y="5949056"/>
            <a:ext cx="2232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400" b="1" dirty="0">
                <a:solidFill>
                  <a:schemeClr val="tx1"/>
                </a:solidFill>
              </a:rPr>
              <a:t>Smart cross-</a:t>
            </a:r>
          </a:p>
          <a:p>
            <a:r>
              <a:rPr lang="en-US" sz="1400" b="1" dirty="0">
                <a:solidFill>
                  <a:schemeClr val="tx1"/>
                </a:solidFill>
              </a:rPr>
              <a:t>referencing</a:t>
            </a:r>
            <a:endParaRPr lang="en-US" sz="1400" dirty="0">
              <a:solidFill>
                <a:schemeClr val="tx1"/>
              </a:solidFill>
            </a:endParaRPr>
          </a:p>
        </p:txBody>
      </p:sp>
      <p:grpSp>
        <p:nvGrpSpPr>
          <p:cNvPr id="12" name="Group 23">
            <a:extLst>
              <a:ext uri="{FF2B5EF4-FFF2-40B4-BE49-F238E27FC236}">
                <a16:creationId xmlns:a16="http://schemas.microsoft.com/office/drawing/2014/main" id="{F4720E27-AF75-4805-83D9-00CBF4E655ED}"/>
              </a:ext>
            </a:extLst>
          </p:cNvPr>
          <p:cNvGrpSpPr/>
          <p:nvPr/>
        </p:nvGrpSpPr>
        <p:grpSpPr>
          <a:xfrm>
            <a:off x="4512000" y="4797000"/>
            <a:ext cx="1974449" cy="1202399"/>
            <a:chOff x="4625551" y="2005520"/>
            <a:chExt cx="1974449" cy="1202399"/>
          </a:xfrm>
        </p:grpSpPr>
        <p:grpSp>
          <p:nvGrpSpPr>
            <p:cNvPr id="13" name="Gruppieren 8">
              <a:extLst>
                <a:ext uri="{FF2B5EF4-FFF2-40B4-BE49-F238E27FC236}">
                  <a16:creationId xmlns:a16="http://schemas.microsoft.com/office/drawing/2014/main" id="{DF24425D-6194-4EA5-8B50-CAFCD4C57F7C}"/>
                </a:ext>
              </a:extLst>
            </p:cNvPr>
            <p:cNvGrpSpPr/>
            <p:nvPr/>
          </p:nvGrpSpPr>
          <p:grpSpPr>
            <a:xfrm>
              <a:off x="4887761" y="2005520"/>
              <a:ext cx="1440000" cy="909745"/>
              <a:chOff x="4944000" y="2447255"/>
              <a:chExt cx="1440000" cy="909745"/>
            </a:xfrm>
          </p:grpSpPr>
          <p:sp>
            <p:nvSpPr>
              <p:cNvPr id="20" name="B4P">
                <a:extLst>
                  <a:ext uri="{FF2B5EF4-FFF2-40B4-BE49-F238E27FC236}">
                    <a16:creationId xmlns:a16="http://schemas.microsoft.com/office/drawing/2014/main" id="{FF278F6D-4CE5-479A-A00E-E50801BFF919}"/>
                  </a:ext>
                </a:extLst>
              </p:cNvPr>
              <p:cNvSpPr txBox="1"/>
              <p:nvPr/>
            </p:nvSpPr>
            <p:spPr>
              <a:xfrm>
                <a:off x="4944000" y="2447255"/>
                <a:ext cx="1440000" cy="432000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45719" rIns="45719" anchor="ctr" anchorCtr="0">
                <a:noAutofit/>
              </a:bodyPr>
              <a:lstStyle>
                <a:lvl1pPr algn="ctr">
                  <a:defRPr sz="4200" b="1">
                    <a:solidFill>
                      <a:srgbClr val="FFFFFF"/>
                    </a:solidFill>
                  </a:defRPr>
                </a:lvl1pPr>
              </a:lstStyle>
              <a:p>
                <a:r>
                  <a:rPr lang="en-US" sz="3600" noProof="1"/>
                  <a:t>4P</a:t>
                </a:r>
              </a:p>
            </p:txBody>
          </p:sp>
          <p:sp>
            <p:nvSpPr>
              <p:cNvPr id="21" name="Triangle">
                <a:extLst>
                  <a:ext uri="{FF2B5EF4-FFF2-40B4-BE49-F238E27FC236}">
                    <a16:creationId xmlns:a16="http://schemas.microsoft.com/office/drawing/2014/main" id="{615E69CE-0D94-415E-B475-E2B79BDAF6EA}"/>
                  </a:ext>
                </a:extLst>
              </p:cNvPr>
              <p:cNvSpPr/>
              <p:nvPr/>
            </p:nvSpPr>
            <p:spPr>
              <a:xfrm rot="5400000">
                <a:off x="5447936" y="2709000"/>
                <a:ext cx="432000" cy="8640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FFFFFF"/>
              </a:solidFill>
              <a:ln w="12700">
                <a:noFill/>
              </a:ln>
            </p:spPr>
            <p:txBody>
              <a:bodyPr lIns="36000" tIns="36000" rIns="36000" bIns="36000" anchor="ctr"/>
              <a:lstStyle/>
              <a:p>
                <a:endParaRPr lang="en-US" dirty="0"/>
              </a:p>
            </p:txBody>
          </p:sp>
        </p:grpSp>
        <p:grpSp>
          <p:nvGrpSpPr>
            <p:cNvPr id="14" name="Gruppieren 20">
              <a:extLst>
                <a:ext uri="{FF2B5EF4-FFF2-40B4-BE49-F238E27FC236}">
                  <a16:creationId xmlns:a16="http://schemas.microsoft.com/office/drawing/2014/main" id="{29CE99E2-4F7F-4243-8E33-246894A5477C}"/>
                </a:ext>
              </a:extLst>
            </p:cNvPr>
            <p:cNvGrpSpPr/>
            <p:nvPr/>
          </p:nvGrpSpPr>
          <p:grpSpPr>
            <a:xfrm>
              <a:off x="4937476" y="2039918"/>
              <a:ext cx="1352239" cy="1168001"/>
              <a:chOff x="4944000" y="2349000"/>
              <a:chExt cx="1440000" cy="1152000"/>
            </a:xfrm>
          </p:grpSpPr>
          <p:sp>
            <p:nvSpPr>
              <p:cNvPr id="17" name="Rechteck: abgerundete Ecken 14">
                <a:extLst>
                  <a:ext uri="{FF2B5EF4-FFF2-40B4-BE49-F238E27FC236}">
                    <a16:creationId xmlns:a16="http://schemas.microsoft.com/office/drawing/2014/main" id="{86675CE9-655C-4719-A9B4-D5F9F0D78CE0}"/>
                  </a:ext>
                </a:extLst>
              </p:cNvPr>
              <p:cNvSpPr/>
              <p:nvPr/>
            </p:nvSpPr>
            <p:spPr>
              <a:xfrm>
                <a:off x="4944224" y="2349000"/>
                <a:ext cx="1439712" cy="1152000"/>
              </a:xfrm>
              <a:prstGeom prst="roundRect">
                <a:avLst>
                  <a:gd name="adj" fmla="val 11065"/>
                </a:avLst>
              </a:prstGeom>
              <a:gradFill flip="none" rotWithShape="1">
                <a:gsLst>
                  <a:gs pos="0">
                    <a:srgbClr val="1E3C78"/>
                  </a:gs>
                  <a:gs pos="100000">
                    <a:srgbClr val="3264C8"/>
                  </a:gs>
                </a:gsLst>
                <a:lin ang="5400000" scaled="1"/>
                <a:tileRect/>
              </a:gradFill>
              <a:ln w="12700">
                <a:miter lim="400000"/>
              </a:ln>
              <a:effectLst/>
            </p:spPr>
            <p:txBody>
              <a:bodyPr lIns="36000" tIns="36000" rIns="36000" bIns="36000" anchor="ctr"/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B4P">
                <a:extLst>
                  <a:ext uri="{FF2B5EF4-FFF2-40B4-BE49-F238E27FC236}">
                    <a16:creationId xmlns:a16="http://schemas.microsoft.com/office/drawing/2014/main" id="{DCD720AF-31F8-4164-B94F-EDF617E82D3B}"/>
                  </a:ext>
                </a:extLst>
              </p:cNvPr>
              <p:cNvSpPr txBox="1"/>
              <p:nvPr/>
            </p:nvSpPr>
            <p:spPr>
              <a:xfrm>
                <a:off x="4944000" y="2447255"/>
                <a:ext cx="1440000" cy="432000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45719" rIns="45719" anchor="ctr" anchorCtr="0">
                <a:noAutofit/>
              </a:bodyPr>
              <a:lstStyle>
                <a:lvl1pPr algn="ctr">
                  <a:defRPr sz="4200" b="1">
                    <a:solidFill>
                      <a:srgbClr val="FFFFFF"/>
                    </a:solidFill>
                  </a:defRPr>
                </a:lvl1pPr>
              </a:lstStyle>
              <a:p>
                <a:r>
                  <a:rPr lang="en-US" sz="3600" noProof="1"/>
                  <a:t>B4P</a:t>
                </a:r>
              </a:p>
            </p:txBody>
          </p:sp>
          <p:sp>
            <p:nvSpPr>
              <p:cNvPr id="19" name="Triangle">
                <a:extLst>
                  <a:ext uri="{FF2B5EF4-FFF2-40B4-BE49-F238E27FC236}">
                    <a16:creationId xmlns:a16="http://schemas.microsoft.com/office/drawing/2014/main" id="{C1DBC407-97A6-4E46-802C-52D4CAB58018}"/>
                  </a:ext>
                </a:extLst>
              </p:cNvPr>
              <p:cNvSpPr/>
              <p:nvPr/>
            </p:nvSpPr>
            <p:spPr>
              <a:xfrm rot="5400000">
                <a:off x="5447999" y="2886706"/>
                <a:ext cx="432000" cy="5723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FFFFFF"/>
              </a:solidFill>
              <a:ln w="12700">
                <a:noFill/>
              </a:ln>
            </p:spPr>
            <p:txBody>
              <a:bodyPr lIns="36000" tIns="36000" rIns="36000" bIns="36000" anchor="ctr"/>
              <a:lstStyle/>
              <a:p>
                <a:endParaRPr lang="en-US" dirty="0"/>
              </a:p>
            </p:txBody>
          </p:sp>
        </p:grpSp>
        <p:sp>
          <p:nvSpPr>
            <p:cNvPr id="15" name="Right Arrow 26">
              <a:extLst>
                <a:ext uri="{FF2B5EF4-FFF2-40B4-BE49-F238E27FC236}">
                  <a16:creationId xmlns:a16="http://schemas.microsoft.com/office/drawing/2014/main" id="{63B855B5-F095-46D8-BDD4-D5D8E624F067}"/>
                </a:ext>
              </a:extLst>
            </p:cNvPr>
            <p:cNvSpPr/>
            <p:nvPr/>
          </p:nvSpPr>
          <p:spPr>
            <a:xfrm>
              <a:off x="4625551" y="2537140"/>
              <a:ext cx="357721" cy="377010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6" name="Right Arrow 27">
              <a:extLst>
                <a:ext uri="{FF2B5EF4-FFF2-40B4-BE49-F238E27FC236}">
                  <a16:creationId xmlns:a16="http://schemas.microsoft.com/office/drawing/2014/main" id="{08C4295F-3B0D-4E4A-A631-0DAC168DD82A}"/>
                </a:ext>
              </a:extLst>
            </p:cNvPr>
            <p:cNvSpPr/>
            <p:nvPr/>
          </p:nvSpPr>
          <p:spPr>
            <a:xfrm>
              <a:off x="6242279" y="2520363"/>
              <a:ext cx="357721" cy="377010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675897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Rounded Rectangle 3">
            <a:extLst>
              <a:ext uri="{FF2B5EF4-FFF2-40B4-BE49-F238E27FC236}">
                <a16:creationId xmlns:a16="http://schemas.microsoft.com/office/drawing/2014/main" id="{7A850FC8-06DB-4F03-9B4F-06C080E26142}"/>
              </a:ext>
            </a:extLst>
          </p:cNvPr>
          <p:cNvSpPr/>
          <p:nvPr/>
        </p:nvSpPr>
        <p:spPr>
          <a:xfrm>
            <a:off x="5592000" y="981000"/>
            <a:ext cx="1872000" cy="5832000"/>
          </a:xfrm>
          <a:prstGeom prst="roundRect">
            <a:avLst>
              <a:gd name="adj" fmla="val 4847"/>
            </a:avLst>
          </a:prstGeom>
          <a:solidFill>
            <a:srgbClr val="2850A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 	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F3CD46D-F37E-4BFA-948D-3177BE247A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17000"/>
            <a:ext cx="11232000" cy="717944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2850A0"/>
                </a:solidFill>
              </a:rPr>
              <a:t>B4P Use Case</a:t>
            </a:r>
            <a:br>
              <a:rPr lang="en-US" dirty="0"/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Automatic Document Generation for </a:t>
            </a:r>
            <a:r>
              <a:rPr lang="en-US" i="1" dirty="0">
                <a:solidFill>
                  <a:srgbClr val="3264C8"/>
                </a:solidFill>
              </a:rPr>
              <a:t>www.b4p.app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using B4P</a:t>
            </a:r>
            <a:endParaRPr lang="de-CH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7" name="Rechteck 116">
            <a:extLst>
              <a:ext uri="{FF2B5EF4-FFF2-40B4-BE49-F238E27FC236}">
                <a16:creationId xmlns:a16="http://schemas.microsoft.com/office/drawing/2014/main" id="{8CD0FB39-EE15-4125-82C4-7D149AC244C0}"/>
              </a:ext>
            </a:extLst>
          </p:cNvPr>
          <p:cNvSpPr/>
          <p:nvPr/>
        </p:nvSpPr>
        <p:spPr>
          <a:xfrm>
            <a:off x="3071664" y="1773000"/>
            <a:ext cx="1584176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tx1"/>
                </a:solidFill>
              </a:rPr>
              <a:t>C / C++</a:t>
            </a:r>
          </a:p>
        </p:txBody>
      </p:sp>
      <p:sp>
        <p:nvSpPr>
          <p:cNvPr id="118" name="Rechteck 117">
            <a:extLst>
              <a:ext uri="{FF2B5EF4-FFF2-40B4-BE49-F238E27FC236}">
                <a16:creationId xmlns:a16="http://schemas.microsoft.com/office/drawing/2014/main" id="{9039E380-C847-47B0-A9A2-E7FD183CD395}"/>
              </a:ext>
            </a:extLst>
          </p:cNvPr>
          <p:cNvSpPr/>
          <p:nvPr/>
        </p:nvSpPr>
        <p:spPr>
          <a:xfrm>
            <a:off x="2999656" y="1845008"/>
            <a:ext cx="1584176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tx1"/>
                </a:solidFill>
              </a:rPr>
              <a:t>C / C++</a:t>
            </a:r>
          </a:p>
        </p:txBody>
      </p:sp>
      <p:sp>
        <p:nvSpPr>
          <p:cNvPr id="119" name="Rechteck 118">
            <a:extLst>
              <a:ext uri="{FF2B5EF4-FFF2-40B4-BE49-F238E27FC236}">
                <a16:creationId xmlns:a16="http://schemas.microsoft.com/office/drawing/2014/main" id="{8C8AB521-6C61-4C25-97F1-36EC41AC6669}"/>
              </a:ext>
            </a:extLst>
          </p:cNvPr>
          <p:cNvSpPr/>
          <p:nvPr/>
        </p:nvSpPr>
        <p:spPr>
          <a:xfrm>
            <a:off x="2927648" y="1917016"/>
            <a:ext cx="1584176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tx1"/>
                </a:solidFill>
              </a:rPr>
              <a:t>C / C++</a:t>
            </a:r>
          </a:p>
        </p:txBody>
      </p:sp>
      <p:sp>
        <p:nvSpPr>
          <p:cNvPr id="120" name="Rechteck 119">
            <a:extLst>
              <a:ext uri="{FF2B5EF4-FFF2-40B4-BE49-F238E27FC236}">
                <a16:creationId xmlns:a16="http://schemas.microsoft.com/office/drawing/2014/main" id="{912CCF8E-2945-4CED-8353-2F7A173B8AD9}"/>
              </a:ext>
            </a:extLst>
          </p:cNvPr>
          <p:cNvSpPr/>
          <p:nvPr/>
        </p:nvSpPr>
        <p:spPr>
          <a:xfrm>
            <a:off x="2855640" y="1989024"/>
            <a:ext cx="1584176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tx1"/>
                </a:solidFill>
              </a:rPr>
              <a:t>C / C++ Source Code</a:t>
            </a:r>
          </a:p>
          <a:p>
            <a:r>
              <a:rPr lang="en-US" sz="1100" dirty="0">
                <a:solidFill>
                  <a:schemeClr val="tx1"/>
                </a:solidFill>
              </a:rPr>
              <a:t>/* ... Raw Docu inputs */</a:t>
            </a:r>
          </a:p>
        </p:txBody>
      </p:sp>
      <p:sp>
        <p:nvSpPr>
          <p:cNvPr id="121" name="Rechteck 120">
            <a:extLst>
              <a:ext uri="{FF2B5EF4-FFF2-40B4-BE49-F238E27FC236}">
                <a16:creationId xmlns:a16="http://schemas.microsoft.com/office/drawing/2014/main" id="{AB8FAAE0-A384-450B-8F97-F08F817ED203}"/>
              </a:ext>
            </a:extLst>
          </p:cNvPr>
          <p:cNvSpPr/>
          <p:nvPr/>
        </p:nvSpPr>
        <p:spPr>
          <a:xfrm>
            <a:off x="3071664" y="2709104"/>
            <a:ext cx="1584176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tx1"/>
                </a:solidFill>
              </a:rPr>
              <a:t>C / C++</a:t>
            </a:r>
          </a:p>
        </p:txBody>
      </p:sp>
      <p:sp>
        <p:nvSpPr>
          <p:cNvPr id="122" name="Rechteck 121">
            <a:extLst>
              <a:ext uri="{FF2B5EF4-FFF2-40B4-BE49-F238E27FC236}">
                <a16:creationId xmlns:a16="http://schemas.microsoft.com/office/drawing/2014/main" id="{7753D836-F33B-43DC-BA0C-CC53DA506E51}"/>
              </a:ext>
            </a:extLst>
          </p:cNvPr>
          <p:cNvSpPr/>
          <p:nvPr/>
        </p:nvSpPr>
        <p:spPr>
          <a:xfrm>
            <a:off x="2999656" y="2781112"/>
            <a:ext cx="1584176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tx1"/>
                </a:solidFill>
              </a:rPr>
              <a:t>C / C++</a:t>
            </a:r>
          </a:p>
        </p:txBody>
      </p:sp>
      <p:sp>
        <p:nvSpPr>
          <p:cNvPr id="124" name="Rechteck 123">
            <a:extLst>
              <a:ext uri="{FF2B5EF4-FFF2-40B4-BE49-F238E27FC236}">
                <a16:creationId xmlns:a16="http://schemas.microsoft.com/office/drawing/2014/main" id="{1812E68D-6B08-4C91-9411-4137F0036155}"/>
              </a:ext>
            </a:extLst>
          </p:cNvPr>
          <p:cNvSpPr/>
          <p:nvPr/>
        </p:nvSpPr>
        <p:spPr>
          <a:xfrm>
            <a:off x="2927648" y="2853120"/>
            <a:ext cx="1584176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tx1"/>
                </a:solidFill>
              </a:rPr>
              <a:t>C / C++</a:t>
            </a:r>
          </a:p>
        </p:txBody>
      </p:sp>
      <p:sp>
        <p:nvSpPr>
          <p:cNvPr id="125" name="Rechteck 124">
            <a:extLst>
              <a:ext uri="{FF2B5EF4-FFF2-40B4-BE49-F238E27FC236}">
                <a16:creationId xmlns:a16="http://schemas.microsoft.com/office/drawing/2014/main" id="{C4FE89C3-16C8-40C9-8578-B84EE054C6C7}"/>
              </a:ext>
            </a:extLst>
          </p:cNvPr>
          <p:cNvSpPr/>
          <p:nvPr/>
        </p:nvSpPr>
        <p:spPr>
          <a:xfrm>
            <a:off x="2855640" y="2925128"/>
            <a:ext cx="1584176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tx1"/>
                </a:solidFill>
              </a:rPr>
              <a:t>Text Files</a:t>
            </a:r>
          </a:p>
          <a:p>
            <a:r>
              <a:rPr lang="en-US" sz="1100" dirty="0">
                <a:solidFill>
                  <a:schemeClr val="tx1"/>
                </a:solidFill>
              </a:rPr>
              <a:t>... Raw Docu inputs</a:t>
            </a:r>
          </a:p>
        </p:txBody>
      </p:sp>
      <p:sp>
        <p:nvSpPr>
          <p:cNvPr id="126" name="Flussdiagramm: Dokument 125">
            <a:extLst>
              <a:ext uri="{FF2B5EF4-FFF2-40B4-BE49-F238E27FC236}">
                <a16:creationId xmlns:a16="http://schemas.microsoft.com/office/drawing/2014/main" id="{EB7CDA4E-95EC-44C8-A152-0F4199235440}"/>
              </a:ext>
            </a:extLst>
          </p:cNvPr>
          <p:cNvSpPr/>
          <p:nvPr/>
        </p:nvSpPr>
        <p:spPr>
          <a:xfrm>
            <a:off x="2855640" y="1125024"/>
            <a:ext cx="1584176" cy="575832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Catalogue</a:t>
            </a:r>
          </a:p>
          <a:p>
            <a:r>
              <a:rPr lang="en-US" sz="1200" b="1" dirty="0">
                <a:solidFill>
                  <a:schemeClr val="tx1"/>
                </a:solidFill>
              </a:rPr>
              <a:t>of Books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28" name="Rechteck 127">
            <a:extLst>
              <a:ext uri="{FF2B5EF4-FFF2-40B4-BE49-F238E27FC236}">
                <a16:creationId xmlns:a16="http://schemas.microsoft.com/office/drawing/2014/main" id="{600328EA-5EF8-4C1F-8137-8A0CF34C5ACB}"/>
              </a:ext>
            </a:extLst>
          </p:cNvPr>
          <p:cNvSpPr/>
          <p:nvPr/>
        </p:nvSpPr>
        <p:spPr>
          <a:xfrm>
            <a:off x="5735520" y="1124880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Preparation</a:t>
            </a:r>
          </a:p>
        </p:txBody>
      </p:sp>
      <p:sp>
        <p:nvSpPr>
          <p:cNvPr id="137" name="Rechteck 136">
            <a:extLst>
              <a:ext uri="{FF2B5EF4-FFF2-40B4-BE49-F238E27FC236}">
                <a16:creationId xmlns:a16="http://schemas.microsoft.com/office/drawing/2014/main" id="{4E2836C6-7E4F-49C8-8348-8129DE31DFF4}"/>
              </a:ext>
            </a:extLst>
          </p:cNvPr>
          <p:cNvSpPr/>
          <p:nvPr/>
        </p:nvSpPr>
        <p:spPr>
          <a:xfrm>
            <a:off x="7896200" y="1053016"/>
            <a:ext cx="2664296" cy="503984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Preparation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Load catalogue of books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User selects the book to generate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8" name="Rechteck 137">
            <a:extLst>
              <a:ext uri="{FF2B5EF4-FFF2-40B4-BE49-F238E27FC236}">
                <a16:creationId xmlns:a16="http://schemas.microsoft.com/office/drawing/2014/main" id="{8AD8812E-4060-4908-8374-614FBDF53639}"/>
              </a:ext>
            </a:extLst>
          </p:cNvPr>
          <p:cNvSpPr/>
          <p:nvPr/>
        </p:nvSpPr>
        <p:spPr>
          <a:xfrm>
            <a:off x="479376" y="909000"/>
            <a:ext cx="21600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Catalog of Books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Short Excel File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Specifies all manuals to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generate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Specifies location of source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text for the different manuals</a:t>
            </a:r>
          </a:p>
        </p:txBody>
      </p:sp>
      <p:cxnSp>
        <p:nvCxnSpPr>
          <p:cNvPr id="139" name="Gerade Verbindung mit Pfeil 138">
            <a:extLst>
              <a:ext uri="{FF2B5EF4-FFF2-40B4-BE49-F238E27FC236}">
                <a16:creationId xmlns:a16="http://schemas.microsoft.com/office/drawing/2014/main" id="{06068B8F-E5A8-4046-BE10-A72129FD4393}"/>
              </a:ext>
            </a:extLst>
          </p:cNvPr>
          <p:cNvCxnSpPr>
            <a:cxnSpLocks/>
          </p:cNvCxnSpPr>
          <p:nvPr/>
        </p:nvCxnSpPr>
        <p:spPr>
          <a:xfrm>
            <a:off x="4439816" y="1341048"/>
            <a:ext cx="12961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Rechteck 139">
            <a:extLst>
              <a:ext uri="{FF2B5EF4-FFF2-40B4-BE49-F238E27FC236}">
                <a16:creationId xmlns:a16="http://schemas.microsoft.com/office/drawing/2014/main" id="{B4E6BF74-8159-4751-A4AC-DA6893CB99EB}"/>
              </a:ext>
            </a:extLst>
          </p:cNvPr>
          <p:cNvSpPr/>
          <p:nvPr/>
        </p:nvSpPr>
        <p:spPr>
          <a:xfrm>
            <a:off x="5735960" y="1845008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Collecting all</a:t>
            </a:r>
          </a:p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raw texts</a:t>
            </a:r>
          </a:p>
        </p:txBody>
      </p:sp>
      <p:grpSp>
        <p:nvGrpSpPr>
          <p:cNvPr id="141" name="Gruppieren 140">
            <a:extLst>
              <a:ext uri="{FF2B5EF4-FFF2-40B4-BE49-F238E27FC236}">
                <a16:creationId xmlns:a16="http://schemas.microsoft.com/office/drawing/2014/main" id="{4F2DFF2D-40FB-4DAD-A9DB-622C874BFA98}"/>
              </a:ext>
            </a:extLst>
          </p:cNvPr>
          <p:cNvGrpSpPr/>
          <p:nvPr/>
        </p:nvGrpSpPr>
        <p:grpSpPr>
          <a:xfrm>
            <a:off x="6852084" y="1917016"/>
            <a:ext cx="360040" cy="360040"/>
            <a:chOff x="5627948" y="1484784"/>
            <a:chExt cx="360040" cy="360040"/>
          </a:xfrm>
        </p:grpSpPr>
        <p:sp>
          <p:nvSpPr>
            <p:cNvPr id="142" name="Rechteck 141">
              <a:extLst>
                <a:ext uri="{FF2B5EF4-FFF2-40B4-BE49-F238E27FC236}">
                  <a16:creationId xmlns:a16="http://schemas.microsoft.com/office/drawing/2014/main" id="{D756BF55-0D4D-4D44-AFC2-AF1EE3E574BC}"/>
                </a:ext>
              </a:extLst>
            </p:cNvPr>
            <p:cNvSpPr/>
            <p:nvPr/>
          </p:nvSpPr>
          <p:spPr>
            <a:xfrm>
              <a:off x="5735960" y="1592796"/>
              <a:ext cx="144016" cy="144016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54000" rIns="36000" bIns="72000" rtlCol="0" anchor="t"/>
            <a:lstStyle/>
            <a:p>
              <a:pPr algn="l"/>
              <a:endParaRPr lang="de-CH" dirty="0"/>
            </a:p>
          </p:txBody>
        </p:sp>
        <p:cxnSp>
          <p:nvCxnSpPr>
            <p:cNvPr id="143" name="Gerade Verbindung mit Pfeil 142">
              <a:extLst>
                <a:ext uri="{FF2B5EF4-FFF2-40B4-BE49-F238E27FC236}">
                  <a16:creationId xmlns:a16="http://schemas.microsoft.com/office/drawing/2014/main" id="{7429714E-C3B2-4FD8-8AEC-A0717CC53D7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07968" y="1700808"/>
              <a:ext cx="0" cy="14401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Gerade Verbindung mit Pfeil 143">
              <a:extLst>
                <a:ext uri="{FF2B5EF4-FFF2-40B4-BE49-F238E27FC236}">
                  <a16:creationId xmlns:a16="http://schemas.microsoft.com/office/drawing/2014/main" id="{0824E231-B165-4EC4-BB30-65FA78C5DE34}"/>
                </a:ext>
              </a:extLst>
            </p:cNvPr>
            <p:cNvCxnSpPr>
              <a:cxnSpLocks/>
            </p:cNvCxnSpPr>
            <p:nvPr/>
          </p:nvCxnSpPr>
          <p:spPr>
            <a:xfrm>
              <a:off x="5627948" y="1664804"/>
              <a:ext cx="14401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Gerade Verbindung mit Pfeil 144">
              <a:extLst>
                <a:ext uri="{FF2B5EF4-FFF2-40B4-BE49-F238E27FC236}">
                  <a16:creationId xmlns:a16="http://schemas.microsoft.com/office/drawing/2014/main" id="{F964EE8C-63AD-461D-80BD-31EC927556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07968" y="1484784"/>
              <a:ext cx="0" cy="14401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Gerade Verbindung mit Pfeil 145">
              <a:extLst>
                <a:ext uri="{FF2B5EF4-FFF2-40B4-BE49-F238E27FC236}">
                  <a16:creationId xmlns:a16="http://schemas.microsoft.com/office/drawing/2014/main" id="{0E669310-E39D-4B5E-9C3B-F691EBBF16B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843972" y="1664804"/>
              <a:ext cx="14401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8" name="Gerade Verbindung mit Pfeil 147">
            <a:extLst>
              <a:ext uri="{FF2B5EF4-FFF2-40B4-BE49-F238E27FC236}">
                <a16:creationId xmlns:a16="http://schemas.microsoft.com/office/drawing/2014/main" id="{9B885AC6-54F5-412E-8FA8-5CFC4EACA835}"/>
              </a:ext>
            </a:extLst>
          </p:cNvPr>
          <p:cNvCxnSpPr>
            <a:cxnSpLocks/>
          </p:cNvCxnSpPr>
          <p:nvPr/>
        </p:nvCxnSpPr>
        <p:spPr>
          <a:xfrm>
            <a:off x="4583832" y="2061032"/>
            <a:ext cx="115212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Rechteck 148">
            <a:extLst>
              <a:ext uri="{FF2B5EF4-FFF2-40B4-BE49-F238E27FC236}">
                <a16:creationId xmlns:a16="http://schemas.microsoft.com/office/drawing/2014/main" id="{83F0C552-D925-4040-97A3-856E269943AA}"/>
              </a:ext>
            </a:extLst>
          </p:cNvPr>
          <p:cNvSpPr/>
          <p:nvPr/>
        </p:nvSpPr>
        <p:spPr>
          <a:xfrm>
            <a:off x="479376" y="1989096"/>
            <a:ext cx="2160000" cy="1656112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Raw Inputs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Descriptions of B4P functions are documented in the C/C++ files in comments, using an enhanced JSON format.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Other contents such as introductory parts are described in additional text files, also using enhanced JSON format</a:t>
            </a:r>
          </a:p>
        </p:txBody>
      </p:sp>
      <p:sp>
        <p:nvSpPr>
          <p:cNvPr id="151" name="Flussdiagramm: Dokument 150">
            <a:extLst>
              <a:ext uri="{FF2B5EF4-FFF2-40B4-BE49-F238E27FC236}">
                <a16:creationId xmlns:a16="http://schemas.microsoft.com/office/drawing/2014/main" id="{727E043A-AB8C-433B-9643-3FBC3DCE3A8D}"/>
              </a:ext>
            </a:extLst>
          </p:cNvPr>
          <p:cNvSpPr/>
          <p:nvPr/>
        </p:nvSpPr>
        <p:spPr>
          <a:xfrm>
            <a:off x="7896200" y="2205048"/>
            <a:ext cx="1584176" cy="575832"/>
          </a:xfrm>
          <a:prstGeom prst="flowChartDocumen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Master File</a:t>
            </a:r>
          </a:p>
          <a:p>
            <a:r>
              <a:rPr lang="en-US" sz="1200" b="1" dirty="0">
                <a:solidFill>
                  <a:schemeClr val="tx1"/>
                </a:solidFill>
              </a:rPr>
              <a:t>JSON</a:t>
            </a:r>
          </a:p>
        </p:txBody>
      </p:sp>
      <p:cxnSp>
        <p:nvCxnSpPr>
          <p:cNvPr id="155" name="Gerade Verbindung mit Pfeil 154">
            <a:extLst>
              <a:ext uri="{FF2B5EF4-FFF2-40B4-BE49-F238E27FC236}">
                <a16:creationId xmlns:a16="http://schemas.microsoft.com/office/drawing/2014/main" id="{2E1140DB-FAF8-4EFE-B610-925EEA4C67A4}"/>
              </a:ext>
            </a:extLst>
          </p:cNvPr>
          <p:cNvCxnSpPr>
            <a:cxnSpLocks/>
          </p:cNvCxnSpPr>
          <p:nvPr/>
        </p:nvCxnSpPr>
        <p:spPr>
          <a:xfrm>
            <a:off x="7320136" y="2277056"/>
            <a:ext cx="57606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Rechteck 157">
            <a:extLst>
              <a:ext uri="{FF2B5EF4-FFF2-40B4-BE49-F238E27FC236}">
                <a16:creationId xmlns:a16="http://schemas.microsoft.com/office/drawing/2014/main" id="{EC1290AF-2C87-4D63-81B1-4BF3A4A01C94}"/>
              </a:ext>
            </a:extLst>
          </p:cNvPr>
          <p:cNvSpPr/>
          <p:nvPr/>
        </p:nvSpPr>
        <p:spPr>
          <a:xfrm>
            <a:off x="5735960" y="2565088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Verification</a:t>
            </a:r>
          </a:p>
        </p:txBody>
      </p:sp>
      <p:cxnSp>
        <p:nvCxnSpPr>
          <p:cNvPr id="159" name="Gerade Verbindung mit Pfeil 158">
            <a:extLst>
              <a:ext uri="{FF2B5EF4-FFF2-40B4-BE49-F238E27FC236}">
                <a16:creationId xmlns:a16="http://schemas.microsoft.com/office/drawing/2014/main" id="{056DBCFF-F5D0-4644-9E58-AAD4B5EE478D}"/>
              </a:ext>
            </a:extLst>
          </p:cNvPr>
          <p:cNvCxnSpPr>
            <a:cxnSpLocks/>
          </p:cNvCxnSpPr>
          <p:nvPr/>
        </p:nvCxnSpPr>
        <p:spPr>
          <a:xfrm>
            <a:off x="6528048" y="2349064"/>
            <a:ext cx="0" cy="21602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Gerade Verbindung mit Pfeil 159">
            <a:extLst>
              <a:ext uri="{FF2B5EF4-FFF2-40B4-BE49-F238E27FC236}">
                <a16:creationId xmlns:a16="http://schemas.microsoft.com/office/drawing/2014/main" id="{2E18FC6F-C4FB-4083-B39F-60EDE70940C2}"/>
              </a:ext>
            </a:extLst>
          </p:cNvPr>
          <p:cNvCxnSpPr>
            <a:cxnSpLocks/>
          </p:cNvCxnSpPr>
          <p:nvPr/>
        </p:nvCxnSpPr>
        <p:spPr>
          <a:xfrm flipH="1">
            <a:off x="7320136" y="2637096"/>
            <a:ext cx="57606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Rechteck: gefaltete Ecke 161">
            <a:extLst>
              <a:ext uri="{FF2B5EF4-FFF2-40B4-BE49-F238E27FC236}">
                <a16:creationId xmlns:a16="http://schemas.microsoft.com/office/drawing/2014/main" id="{CC382575-EC8B-49B3-A4C0-1B0081F9F03A}"/>
              </a:ext>
            </a:extLst>
          </p:cNvPr>
          <p:cNvSpPr/>
          <p:nvPr/>
        </p:nvSpPr>
        <p:spPr>
          <a:xfrm>
            <a:off x="6888088" y="2637096"/>
            <a:ext cx="288008" cy="360000"/>
          </a:xfrm>
          <a:prstGeom prst="foldedCorner">
            <a:avLst>
              <a:gd name="adj" fmla="val 34306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0" rIns="36000" bIns="36000" rtlCol="0" anchor="t" anchorCtr="0"/>
          <a:lstStyle/>
          <a:p>
            <a:pPr algn="ctr"/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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3" name="Rechteck 162">
            <a:extLst>
              <a:ext uri="{FF2B5EF4-FFF2-40B4-BE49-F238E27FC236}">
                <a16:creationId xmlns:a16="http://schemas.microsoft.com/office/drawing/2014/main" id="{01BD474B-A906-464B-801B-96EE58C751FB}"/>
              </a:ext>
            </a:extLst>
          </p:cNvPr>
          <p:cNvSpPr/>
          <p:nvPr/>
        </p:nvSpPr>
        <p:spPr>
          <a:xfrm>
            <a:off x="7896200" y="2781128"/>
            <a:ext cx="38878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Verification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Ensures that contents provided fulfill the structural guidelines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64" name="Rechteck 163">
            <a:extLst>
              <a:ext uri="{FF2B5EF4-FFF2-40B4-BE49-F238E27FC236}">
                <a16:creationId xmlns:a16="http://schemas.microsoft.com/office/drawing/2014/main" id="{D3C5FF6C-C53C-44EC-AA4A-1FC44B4A5E44}"/>
              </a:ext>
            </a:extLst>
          </p:cNvPr>
          <p:cNvSpPr/>
          <p:nvPr/>
        </p:nvSpPr>
        <p:spPr>
          <a:xfrm>
            <a:off x="5735960" y="3285128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Collect all</a:t>
            </a:r>
            <a:br>
              <a:rPr lang="en-US" sz="1100" b="1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keywords</a:t>
            </a:r>
          </a:p>
        </p:txBody>
      </p:sp>
      <p:cxnSp>
        <p:nvCxnSpPr>
          <p:cNvPr id="165" name="Gerade Verbindung mit Pfeil 164">
            <a:extLst>
              <a:ext uri="{FF2B5EF4-FFF2-40B4-BE49-F238E27FC236}">
                <a16:creationId xmlns:a16="http://schemas.microsoft.com/office/drawing/2014/main" id="{DB497DB9-F95D-4073-9212-1E4BBAF339EC}"/>
              </a:ext>
            </a:extLst>
          </p:cNvPr>
          <p:cNvCxnSpPr>
            <a:cxnSpLocks/>
          </p:cNvCxnSpPr>
          <p:nvPr/>
        </p:nvCxnSpPr>
        <p:spPr>
          <a:xfrm>
            <a:off x="6528048" y="3069144"/>
            <a:ext cx="0" cy="21602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7" name="Gruppieren 196">
            <a:extLst>
              <a:ext uri="{FF2B5EF4-FFF2-40B4-BE49-F238E27FC236}">
                <a16:creationId xmlns:a16="http://schemas.microsoft.com/office/drawing/2014/main" id="{D35B7F33-A29A-4BEF-B5EF-55FE18634501}"/>
              </a:ext>
            </a:extLst>
          </p:cNvPr>
          <p:cNvGrpSpPr/>
          <p:nvPr/>
        </p:nvGrpSpPr>
        <p:grpSpPr>
          <a:xfrm>
            <a:off x="6744000" y="3429080"/>
            <a:ext cx="432048" cy="288048"/>
            <a:chOff x="6744072" y="3932952"/>
            <a:chExt cx="432048" cy="288048"/>
          </a:xfrm>
        </p:grpSpPr>
        <p:sp>
          <p:nvSpPr>
            <p:cNvPr id="166" name="Ellipse 165">
              <a:extLst>
                <a:ext uri="{FF2B5EF4-FFF2-40B4-BE49-F238E27FC236}">
                  <a16:creationId xmlns:a16="http://schemas.microsoft.com/office/drawing/2014/main" id="{CB96FA31-A789-450C-9B9C-A4E3B78CADAC}"/>
                </a:ext>
              </a:extLst>
            </p:cNvPr>
            <p:cNvSpPr/>
            <p:nvPr/>
          </p:nvSpPr>
          <p:spPr>
            <a:xfrm>
              <a:off x="6744072" y="3968972"/>
              <a:ext cx="144016" cy="144016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de-CH" sz="1400" dirty="0">
                <a:solidFill>
                  <a:schemeClr val="tx1"/>
                </a:solidFill>
              </a:endParaRPr>
            </a:p>
          </p:txBody>
        </p:sp>
        <p:cxnSp>
          <p:nvCxnSpPr>
            <p:cNvPr id="168" name="Gerader Verbinder 167">
              <a:extLst>
                <a:ext uri="{FF2B5EF4-FFF2-40B4-BE49-F238E27FC236}">
                  <a16:creationId xmlns:a16="http://schemas.microsoft.com/office/drawing/2014/main" id="{4BD823C2-8DC4-43FB-B717-A990260857A6}"/>
                </a:ext>
              </a:extLst>
            </p:cNvPr>
            <p:cNvCxnSpPr>
              <a:cxnSpLocks/>
              <a:stCxn id="166" idx="6"/>
            </p:cNvCxnSpPr>
            <p:nvPr/>
          </p:nvCxnSpPr>
          <p:spPr>
            <a:xfrm>
              <a:off x="6888088" y="4040980"/>
              <a:ext cx="28803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6" name="Gruppieren 195">
              <a:extLst>
                <a:ext uri="{FF2B5EF4-FFF2-40B4-BE49-F238E27FC236}">
                  <a16:creationId xmlns:a16="http://schemas.microsoft.com/office/drawing/2014/main" id="{A5E7F542-9FCA-4579-B9CB-C5C793EEEA68}"/>
                </a:ext>
              </a:extLst>
            </p:cNvPr>
            <p:cNvGrpSpPr/>
            <p:nvPr/>
          </p:nvGrpSpPr>
          <p:grpSpPr>
            <a:xfrm>
              <a:off x="7032000" y="3932952"/>
              <a:ext cx="144016" cy="108028"/>
              <a:chOff x="7032000" y="3932952"/>
              <a:chExt cx="144016" cy="108028"/>
            </a:xfrm>
          </p:grpSpPr>
          <p:cxnSp>
            <p:nvCxnSpPr>
              <p:cNvPr id="170" name="Gerader Verbinder 169">
                <a:extLst>
                  <a:ext uri="{FF2B5EF4-FFF2-40B4-BE49-F238E27FC236}">
                    <a16:creationId xmlns:a16="http://schemas.microsoft.com/office/drawing/2014/main" id="{485CEA5B-5DBF-4AE1-9B31-5C7B64C5BA9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140012" y="3932952"/>
                <a:ext cx="36004" cy="10802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Gerader Verbinder 171">
                <a:extLst>
                  <a:ext uri="{FF2B5EF4-FFF2-40B4-BE49-F238E27FC236}">
                    <a16:creationId xmlns:a16="http://schemas.microsoft.com/office/drawing/2014/main" id="{D32C01D1-9180-49C6-A5BB-B014082DF12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068004" y="3932952"/>
                <a:ext cx="36004" cy="10802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Gerader Verbinder 172">
                <a:extLst>
                  <a:ext uri="{FF2B5EF4-FFF2-40B4-BE49-F238E27FC236}">
                    <a16:creationId xmlns:a16="http://schemas.microsoft.com/office/drawing/2014/main" id="{24605E89-F34A-47E7-AB98-055295F5E63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032000" y="3932952"/>
                <a:ext cx="36004" cy="10802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Gerader Verbinder 173">
                <a:extLst>
                  <a:ext uri="{FF2B5EF4-FFF2-40B4-BE49-F238E27FC236}">
                    <a16:creationId xmlns:a16="http://schemas.microsoft.com/office/drawing/2014/main" id="{F39AFE2B-F887-4A9E-A210-2E63623AACD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104008" y="3932952"/>
                <a:ext cx="36004" cy="10802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77" name="Gerader Verbinder 176">
              <a:extLst>
                <a:ext uri="{FF2B5EF4-FFF2-40B4-BE49-F238E27FC236}">
                  <a16:creationId xmlns:a16="http://schemas.microsoft.com/office/drawing/2014/main" id="{39E79213-F746-4EFF-AA5D-01687DB87EAB}"/>
                </a:ext>
              </a:extLst>
            </p:cNvPr>
            <p:cNvCxnSpPr>
              <a:cxnSpLocks/>
            </p:cNvCxnSpPr>
            <p:nvPr/>
          </p:nvCxnSpPr>
          <p:spPr>
            <a:xfrm>
              <a:off x="6888088" y="4112988"/>
              <a:ext cx="28803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Gerader Verbinder 177">
              <a:extLst>
                <a:ext uri="{FF2B5EF4-FFF2-40B4-BE49-F238E27FC236}">
                  <a16:creationId xmlns:a16="http://schemas.microsoft.com/office/drawing/2014/main" id="{2777A302-82CB-4F5C-A25F-8A7B9B5E6F80}"/>
                </a:ext>
              </a:extLst>
            </p:cNvPr>
            <p:cNvCxnSpPr>
              <a:cxnSpLocks/>
            </p:cNvCxnSpPr>
            <p:nvPr/>
          </p:nvCxnSpPr>
          <p:spPr>
            <a:xfrm>
              <a:off x="6888088" y="4148992"/>
              <a:ext cx="28803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Gerader Verbinder 178">
              <a:extLst>
                <a:ext uri="{FF2B5EF4-FFF2-40B4-BE49-F238E27FC236}">
                  <a16:creationId xmlns:a16="http://schemas.microsoft.com/office/drawing/2014/main" id="{18A35A0E-C1ED-41BE-8A0E-DCE6443CD6D2}"/>
                </a:ext>
              </a:extLst>
            </p:cNvPr>
            <p:cNvCxnSpPr>
              <a:cxnSpLocks/>
            </p:cNvCxnSpPr>
            <p:nvPr/>
          </p:nvCxnSpPr>
          <p:spPr>
            <a:xfrm>
              <a:off x="6888088" y="4184996"/>
              <a:ext cx="28803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Gerader Verbinder 179">
              <a:extLst>
                <a:ext uri="{FF2B5EF4-FFF2-40B4-BE49-F238E27FC236}">
                  <a16:creationId xmlns:a16="http://schemas.microsoft.com/office/drawing/2014/main" id="{DE5E8FE4-5517-459A-A403-EAA0DCFFD44E}"/>
                </a:ext>
              </a:extLst>
            </p:cNvPr>
            <p:cNvCxnSpPr>
              <a:cxnSpLocks/>
            </p:cNvCxnSpPr>
            <p:nvPr/>
          </p:nvCxnSpPr>
          <p:spPr>
            <a:xfrm>
              <a:off x="6888088" y="4221000"/>
              <a:ext cx="28803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2" name="Rechteck 181">
            <a:extLst>
              <a:ext uri="{FF2B5EF4-FFF2-40B4-BE49-F238E27FC236}">
                <a16:creationId xmlns:a16="http://schemas.microsoft.com/office/drawing/2014/main" id="{7C1159A1-A72E-489C-B11D-117A0C24AA61}"/>
              </a:ext>
            </a:extLst>
          </p:cNvPr>
          <p:cNvSpPr/>
          <p:nvPr/>
        </p:nvSpPr>
        <p:spPr>
          <a:xfrm>
            <a:off x="7896200" y="3285000"/>
            <a:ext cx="38878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Collect all Keywords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Structured handling of all keywords and function names allowing convenient cross referencing and index pages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183" name="Gerade Verbindung mit Pfeil 182">
            <a:extLst>
              <a:ext uri="{FF2B5EF4-FFF2-40B4-BE49-F238E27FC236}">
                <a16:creationId xmlns:a16="http://schemas.microsoft.com/office/drawing/2014/main" id="{72A95618-D42B-42C2-A87B-3445324D2B3D}"/>
              </a:ext>
            </a:extLst>
          </p:cNvPr>
          <p:cNvCxnSpPr>
            <a:cxnSpLocks/>
          </p:cNvCxnSpPr>
          <p:nvPr/>
        </p:nvCxnSpPr>
        <p:spPr>
          <a:xfrm>
            <a:off x="5088000" y="2205128"/>
            <a:ext cx="648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Gerade Verbindung mit Pfeil 184">
            <a:extLst>
              <a:ext uri="{FF2B5EF4-FFF2-40B4-BE49-F238E27FC236}">
                <a16:creationId xmlns:a16="http://schemas.microsoft.com/office/drawing/2014/main" id="{8697814C-7736-4913-8E3C-27E93CDADCD6}"/>
              </a:ext>
            </a:extLst>
          </p:cNvPr>
          <p:cNvCxnSpPr>
            <a:cxnSpLocks/>
          </p:cNvCxnSpPr>
          <p:nvPr/>
        </p:nvCxnSpPr>
        <p:spPr>
          <a:xfrm>
            <a:off x="4584000" y="2997128"/>
            <a:ext cx="504000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Gerade Verbindung mit Pfeil 186">
            <a:extLst>
              <a:ext uri="{FF2B5EF4-FFF2-40B4-BE49-F238E27FC236}">
                <a16:creationId xmlns:a16="http://schemas.microsoft.com/office/drawing/2014/main" id="{F1F632CF-C608-4C15-B23F-0388749D7949}"/>
              </a:ext>
            </a:extLst>
          </p:cNvPr>
          <p:cNvCxnSpPr>
            <a:cxnSpLocks/>
          </p:cNvCxnSpPr>
          <p:nvPr/>
        </p:nvCxnSpPr>
        <p:spPr>
          <a:xfrm flipV="1">
            <a:off x="5088000" y="2205128"/>
            <a:ext cx="0" cy="79200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Flussdiagramm: Dokument 191">
            <a:extLst>
              <a:ext uri="{FF2B5EF4-FFF2-40B4-BE49-F238E27FC236}">
                <a16:creationId xmlns:a16="http://schemas.microsoft.com/office/drawing/2014/main" id="{A6AEEFC5-5289-4ABE-87FB-86C92DD598D3}"/>
              </a:ext>
            </a:extLst>
          </p:cNvPr>
          <p:cNvSpPr/>
          <p:nvPr/>
        </p:nvSpPr>
        <p:spPr>
          <a:xfrm>
            <a:off x="2856000" y="4005000"/>
            <a:ext cx="1584176" cy="575832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Revolving</a:t>
            </a:r>
          </a:p>
          <a:p>
            <a:r>
              <a:rPr lang="en-US" sz="1200" b="1" dirty="0">
                <a:solidFill>
                  <a:schemeClr val="tx1"/>
                </a:solidFill>
              </a:rPr>
              <a:t>ToC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94" name="Rechteck 193">
            <a:extLst>
              <a:ext uri="{FF2B5EF4-FFF2-40B4-BE49-F238E27FC236}">
                <a16:creationId xmlns:a16="http://schemas.microsoft.com/office/drawing/2014/main" id="{B44FB9F6-B756-4A1A-BAE1-F55B03023040}"/>
              </a:ext>
            </a:extLst>
          </p:cNvPr>
          <p:cNvSpPr/>
          <p:nvPr/>
        </p:nvSpPr>
        <p:spPr>
          <a:xfrm>
            <a:off x="480000" y="3716888"/>
            <a:ext cx="2160000" cy="1224112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Revolving Table of Contents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It puts all individual raw document sections into a given order and hierarchy level in the document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Both user     and B4P program update this table mutually</a:t>
            </a:r>
          </a:p>
        </p:txBody>
      </p:sp>
      <p:sp>
        <p:nvSpPr>
          <p:cNvPr id="198" name="Rechteck 197">
            <a:extLst>
              <a:ext uri="{FF2B5EF4-FFF2-40B4-BE49-F238E27FC236}">
                <a16:creationId xmlns:a16="http://schemas.microsoft.com/office/drawing/2014/main" id="{F1254DD4-DDD5-4AED-A71E-9DCFED4D0505}"/>
              </a:ext>
            </a:extLst>
          </p:cNvPr>
          <p:cNvSpPr/>
          <p:nvPr/>
        </p:nvSpPr>
        <p:spPr>
          <a:xfrm>
            <a:off x="5736000" y="4005000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Load &amp; process</a:t>
            </a:r>
          </a:p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Revolving ToC</a:t>
            </a:r>
          </a:p>
        </p:txBody>
      </p:sp>
      <p:sp>
        <p:nvSpPr>
          <p:cNvPr id="201" name="Rechteck 200">
            <a:extLst>
              <a:ext uri="{FF2B5EF4-FFF2-40B4-BE49-F238E27FC236}">
                <a16:creationId xmlns:a16="http://schemas.microsoft.com/office/drawing/2014/main" id="{4D208EAF-80AA-4715-8B92-0DAE1F181427}"/>
              </a:ext>
            </a:extLst>
          </p:cNvPr>
          <p:cNvSpPr/>
          <p:nvPr/>
        </p:nvSpPr>
        <p:spPr>
          <a:xfrm>
            <a:off x="7896000" y="4005240"/>
            <a:ext cx="38878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Process Revolving ToC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Add titles of new contents into placeholders or at the bottom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Add further info (links, keywords)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Do chapter/section renumbering</a:t>
            </a:r>
          </a:p>
        </p:txBody>
      </p:sp>
      <p:cxnSp>
        <p:nvCxnSpPr>
          <p:cNvPr id="202" name="Gerade Verbindung mit Pfeil 201">
            <a:extLst>
              <a:ext uri="{FF2B5EF4-FFF2-40B4-BE49-F238E27FC236}">
                <a16:creationId xmlns:a16="http://schemas.microsoft.com/office/drawing/2014/main" id="{E0F8285A-B482-4458-8E86-873517CE43A7}"/>
              </a:ext>
            </a:extLst>
          </p:cNvPr>
          <p:cNvCxnSpPr>
            <a:cxnSpLocks/>
          </p:cNvCxnSpPr>
          <p:nvPr/>
        </p:nvCxnSpPr>
        <p:spPr>
          <a:xfrm>
            <a:off x="4440000" y="4293000"/>
            <a:ext cx="12961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Gerade Verbindung mit Pfeil 202">
            <a:extLst>
              <a:ext uri="{FF2B5EF4-FFF2-40B4-BE49-F238E27FC236}">
                <a16:creationId xmlns:a16="http://schemas.microsoft.com/office/drawing/2014/main" id="{F0ED45CE-68D8-449F-ABC1-E4B20ED7DFCC}"/>
              </a:ext>
            </a:extLst>
          </p:cNvPr>
          <p:cNvCxnSpPr>
            <a:cxnSpLocks/>
          </p:cNvCxnSpPr>
          <p:nvPr/>
        </p:nvCxnSpPr>
        <p:spPr>
          <a:xfrm flipH="1">
            <a:off x="4440000" y="4149000"/>
            <a:ext cx="12961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Rechteck 203">
            <a:extLst>
              <a:ext uri="{FF2B5EF4-FFF2-40B4-BE49-F238E27FC236}">
                <a16:creationId xmlns:a16="http://schemas.microsoft.com/office/drawing/2014/main" id="{CDD4AF36-9050-4310-9DB3-D931DFA3BD1F}"/>
              </a:ext>
            </a:extLst>
          </p:cNvPr>
          <p:cNvSpPr/>
          <p:nvPr/>
        </p:nvSpPr>
        <p:spPr>
          <a:xfrm>
            <a:off x="5736000" y="4724760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Create HTML</a:t>
            </a:r>
            <a:br>
              <a:rPr lang="en-US" sz="1100" b="1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Navigator Bar</a:t>
            </a:r>
          </a:p>
        </p:txBody>
      </p:sp>
      <p:cxnSp>
        <p:nvCxnSpPr>
          <p:cNvPr id="205" name="Gerade Verbindung mit Pfeil 204">
            <a:extLst>
              <a:ext uri="{FF2B5EF4-FFF2-40B4-BE49-F238E27FC236}">
                <a16:creationId xmlns:a16="http://schemas.microsoft.com/office/drawing/2014/main" id="{A3CE739D-DDCF-43FD-A2AC-3C7E7A25CDD7}"/>
              </a:ext>
            </a:extLst>
          </p:cNvPr>
          <p:cNvCxnSpPr>
            <a:cxnSpLocks/>
          </p:cNvCxnSpPr>
          <p:nvPr/>
        </p:nvCxnSpPr>
        <p:spPr>
          <a:xfrm>
            <a:off x="6528000" y="4508760"/>
            <a:ext cx="0" cy="21602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Rechteck 205">
            <a:extLst>
              <a:ext uri="{FF2B5EF4-FFF2-40B4-BE49-F238E27FC236}">
                <a16:creationId xmlns:a16="http://schemas.microsoft.com/office/drawing/2014/main" id="{55B8F3C1-DE45-4984-9CAE-821AD33CB1E1}"/>
              </a:ext>
            </a:extLst>
          </p:cNvPr>
          <p:cNvSpPr/>
          <p:nvPr/>
        </p:nvSpPr>
        <p:spPr>
          <a:xfrm>
            <a:off x="7896000" y="4869000"/>
            <a:ext cx="3887800" cy="432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Generate HTML Navigation Bar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Left-hand menu to select section to see</a:t>
            </a:r>
          </a:p>
        </p:txBody>
      </p:sp>
      <p:sp>
        <p:nvSpPr>
          <p:cNvPr id="207" name="Rechteck 206">
            <a:extLst>
              <a:ext uri="{FF2B5EF4-FFF2-40B4-BE49-F238E27FC236}">
                <a16:creationId xmlns:a16="http://schemas.microsoft.com/office/drawing/2014/main" id="{7D0D9928-DDB8-40AD-92D9-1E5A704DF774}"/>
              </a:ext>
            </a:extLst>
          </p:cNvPr>
          <p:cNvSpPr/>
          <p:nvPr/>
        </p:nvSpPr>
        <p:spPr>
          <a:xfrm>
            <a:off x="5736000" y="5444704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Generate HTML</a:t>
            </a:r>
            <a:br>
              <a:rPr lang="en-US" sz="1100" b="1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Contents</a:t>
            </a:r>
          </a:p>
        </p:txBody>
      </p:sp>
      <p:cxnSp>
        <p:nvCxnSpPr>
          <p:cNvPr id="208" name="Gerade Verbindung mit Pfeil 207">
            <a:extLst>
              <a:ext uri="{FF2B5EF4-FFF2-40B4-BE49-F238E27FC236}">
                <a16:creationId xmlns:a16="http://schemas.microsoft.com/office/drawing/2014/main" id="{2D79BC2D-94BF-42DA-AE84-A1310BEAB68B}"/>
              </a:ext>
            </a:extLst>
          </p:cNvPr>
          <p:cNvCxnSpPr>
            <a:cxnSpLocks/>
          </p:cNvCxnSpPr>
          <p:nvPr/>
        </p:nvCxnSpPr>
        <p:spPr>
          <a:xfrm>
            <a:off x="6528000" y="5228760"/>
            <a:ext cx="0" cy="21602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9" name="Rechteck 208">
            <a:extLst>
              <a:ext uri="{FF2B5EF4-FFF2-40B4-BE49-F238E27FC236}">
                <a16:creationId xmlns:a16="http://schemas.microsoft.com/office/drawing/2014/main" id="{300BE6B6-D486-4CC2-88B0-5CCDA614A7EF}"/>
              </a:ext>
            </a:extLst>
          </p:cNvPr>
          <p:cNvSpPr/>
          <p:nvPr/>
        </p:nvSpPr>
        <p:spPr>
          <a:xfrm>
            <a:off x="7896000" y="5300760"/>
            <a:ext cx="38878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Generate HTML contents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Formatted text and tables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Pictures included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b="1" dirty="0">
                <a:solidFill>
                  <a:srgbClr val="3264C8"/>
                </a:solidFill>
              </a:rPr>
              <a:t>Execute all B4P program examples automatically and add their outputs into the doc contents</a:t>
            </a:r>
          </a:p>
        </p:txBody>
      </p:sp>
      <p:sp>
        <p:nvSpPr>
          <p:cNvPr id="210" name="Rechteck 209">
            <a:extLst>
              <a:ext uri="{FF2B5EF4-FFF2-40B4-BE49-F238E27FC236}">
                <a16:creationId xmlns:a16="http://schemas.microsoft.com/office/drawing/2014/main" id="{53E645E0-840D-44D9-BA56-EE6BB4C7FB48}"/>
              </a:ext>
            </a:extLst>
          </p:cNvPr>
          <p:cNvSpPr/>
          <p:nvPr/>
        </p:nvSpPr>
        <p:spPr>
          <a:xfrm>
            <a:off x="5736000" y="6164760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Place all web</a:t>
            </a:r>
          </a:p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contents in</a:t>
            </a:r>
          </a:p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staging area</a:t>
            </a:r>
          </a:p>
        </p:txBody>
      </p:sp>
      <p:cxnSp>
        <p:nvCxnSpPr>
          <p:cNvPr id="211" name="Gerade Verbindung mit Pfeil 210">
            <a:extLst>
              <a:ext uri="{FF2B5EF4-FFF2-40B4-BE49-F238E27FC236}">
                <a16:creationId xmlns:a16="http://schemas.microsoft.com/office/drawing/2014/main" id="{6DB3D894-7A94-4B23-97AA-52D511B92775}"/>
              </a:ext>
            </a:extLst>
          </p:cNvPr>
          <p:cNvCxnSpPr>
            <a:cxnSpLocks/>
          </p:cNvCxnSpPr>
          <p:nvPr/>
        </p:nvCxnSpPr>
        <p:spPr>
          <a:xfrm>
            <a:off x="6528000" y="5948816"/>
            <a:ext cx="0" cy="21602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Gerade Verbindung mit Pfeil 211">
            <a:extLst>
              <a:ext uri="{FF2B5EF4-FFF2-40B4-BE49-F238E27FC236}">
                <a16:creationId xmlns:a16="http://schemas.microsoft.com/office/drawing/2014/main" id="{6A7BE7C6-1AA6-41D7-9C92-F85CD57A385A}"/>
              </a:ext>
            </a:extLst>
          </p:cNvPr>
          <p:cNvCxnSpPr>
            <a:cxnSpLocks/>
          </p:cNvCxnSpPr>
          <p:nvPr/>
        </p:nvCxnSpPr>
        <p:spPr>
          <a:xfrm>
            <a:off x="6528000" y="1629000"/>
            <a:ext cx="0" cy="21602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Gerade Verbindung mit Pfeil 212">
            <a:extLst>
              <a:ext uri="{FF2B5EF4-FFF2-40B4-BE49-F238E27FC236}">
                <a16:creationId xmlns:a16="http://schemas.microsoft.com/office/drawing/2014/main" id="{8EE53C1C-CF1D-48A7-9E9F-8F5AB0FD45C9}"/>
              </a:ext>
            </a:extLst>
          </p:cNvPr>
          <p:cNvCxnSpPr>
            <a:cxnSpLocks/>
          </p:cNvCxnSpPr>
          <p:nvPr/>
        </p:nvCxnSpPr>
        <p:spPr>
          <a:xfrm>
            <a:off x="6528000" y="3789000"/>
            <a:ext cx="0" cy="21602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4" name="Rechteck 213">
            <a:extLst>
              <a:ext uri="{FF2B5EF4-FFF2-40B4-BE49-F238E27FC236}">
                <a16:creationId xmlns:a16="http://schemas.microsoft.com/office/drawing/2014/main" id="{B0E4B87D-67F8-4D3B-97EE-6BD65A19A582}"/>
              </a:ext>
            </a:extLst>
          </p:cNvPr>
          <p:cNvSpPr/>
          <p:nvPr/>
        </p:nvSpPr>
        <p:spPr>
          <a:xfrm>
            <a:off x="7896000" y="6165000"/>
            <a:ext cx="38878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Staging Area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All files (HTML, JPG, style.css, PDF, etc.) are moved to the staging area, ready for one-mouseclick publication on the Internet: </a:t>
            </a: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www.b4p.app</a:t>
            </a: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</a:p>
        </p:txBody>
      </p:sp>
      <p:grpSp>
        <p:nvGrpSpPr>
          <p:cNvPr id="215" name="Gruppieren 214">
            <a:extLst>
              <a:ext uri="{FF2B5EF4-FFF2-40B4-BE49-F238E27FC236}">
                <a16:creationId xmlns:a16="http://schemas.microsoft.com/office/drawing/2014/main" id="{A7E05906-2655-428E-8F80-CFE4B3102499}"/>
              </a:ext>
            </a:extLst>
          </p:cNvPr>
          <p:cNvGrpSpPr/>
          <p:nvPr/>
        </p:nvGrpSpPr>
        <p:grpSpPr>
          <a:xfrm>
            <a:off x="6960000" y="4149000"/>
            <a:ext cx="309378" cy="250656"/>
            <a:chOff x="6758156" y="1908017"/>
            <a:chExt cx="410623" cy="332683"/>
          </a:xfrm>
        </p:grpSpPr>
        <p:sp>
          <p:nvSpPr>
            <p:cNvPr id="216" name="Freihandform: Form 215">
              <a:extLst>
                <a:ext uri="{FF2B5EF4-FFF2-40B4-BE49-F238E27FC236}">
                  <a16:creationId xmlns:a16="http://schemas.microsoft.com/office/drawing/2014/main" id="{7BB43CDD-3AE2-4E26-BAA9-0BAF3122C002}"/>
                </a:ext>
              </a:extLst>
            </p:cNvPr>
            <p:cNvSpPr/>
            <p:nvPr/>
          </p:nvSpPr>
          <p:spPr>
            <a:xfrm rot="9419865">
              <a:off x="6816080" y="2096852"/>
              <a:ext cx="352699" cy="143848"/>
            </a:xfrm>
            <a:custGeom>
              <a:avLst/>
              <a:gdLst>
                <a:gd name="connsiteX0" fmla="*/ 176355 w 352711"/>
                <a:gd name="connsiteY0" fmla="*/ 0 h 143848"/>
                <a:gd name="connsiteX1" fmla="*/ 352698 w 352711"/>
                <a:gd name="connsiteY1" fmla="*/ 143724 h 143848"/>
                <a:gd name="connsiteX2" fmla="*/ 352711 w 352711"/>
                <a:gd name="connsiteY2" fmla="*/ 143848 h 143848"/>
                <a:gd name="connsiteX3" fmla="*/ 0 w 352711"/>
                <a:gd name="connsiteY3" fmla="*/ 143848 h 143848"/>
                <a:gd name="connsiteX4" fmla="*/ 12 w 352711"/>
                <a:gd name="connsiteY4" fmla="*/ 143724 h 143848"/>
                <a:gd name="connsiteX5" fmla="*/ 176355 w 352711"/>
                <a:gd name="connsiteY5" fmla="*/ 0 h 143848"/>
                <a:gd name="connsiteX0" fmla="*/ 12 w 352711"/>
                <a:gd name="connsiteY0" fmla="*/ 143724 h 235164"/>
                <a:gd name="connsiteX1" fmla="*/ 176355 w 352711"/>
                <a:gd name="connsiteY1" fmla="*/ 0 h 235164"/>
                <a:gd name="connsiteX2" fmla="*/ 352698 w 352711"/>
                <a:gd name="connsiteY2" fmla="*/ 143724 h 235164"/>
                <a:gd name="connsiteX3" fmla="*/ 352711 w 352711"/>
                <a:gd name="connsiteY3" fmla="*/ 143848 h 235164"/>
                <a:gd name="connsiteX4" fmla="*/ 0 w 352711"/>
                <a:gd name="connsiteY4" fmla="*/ 143848 h 235164"/>
                <a:gd name="connsiteX5" fmla="*/ 91452 w 352711"/>
                <a:gd name="connsiteY5" fmla="*/ 235164 h 235164"/>
                <a:gd name="connsiteX0" fmla="*/ 0 w 352699"/>
                <a:gd name="connsiteY0" fmla="*/ 143724 h 235164"/>
                <a:gd name="connsiteX1" fmla="*/ 176343 w 352699"/>
                <a:gd name="connsiteY1" fmla="*/ 0 h 235164"/>
                <a:gd name="connsiteX2" fmla="*/ 352686 w 352699"/>
                <a:gd name="connsiteY2" fmla="*/ 143724 h 235164"/>
                <a:gd name="connsiteX3" fmla="*/ 352699 w 352699"/>
                <a:gd name="connsiteY3" fmla="*/ 143848 h 235164"/>
                <a:gd name="connsiteX4" fmla="*/ 117463 w 352699"/>
                <a:gd name="connsiteY4" fmla="*/ 194648 h 235164"/>
                <a:gd name="connsiteX5" fmla="*/ 91440 w 352699"/>
                <a:gd name="connsiteY5" fmla="*/ 235164 h 235164"/>
                <a:gd name="connsiteX0" fmla="*/ 0 w 352699"/>
                <a:gd name="connsiteY0" fmla="*/ 143724 h 194648"/>
                <a:gd name="connsiteX1" fmla="*/ 176343 w 352699"/>
                <a:gd name="connsiteY1" fmla="*/ 0 h 194648"/>
                <a:gd name="connsiteX2" fmla="*/ 352686 w 352699"/>
                <a:gd name="connsiteY2" fmla="*/ 143724 h 194648"/>
                <a:gd name="connsiteX3" fmla="*/ 352699 w 352699"/>
                <a:gd name="connsiteY3" fmla="*/ 143848 h 194648"/>
                <a:gd name="connsiteX4" fmla="*/ 117463 w 352699"/>
                <a:gd name="connsiteY4" fmla="*/ 194648 h 194648"/>
                <a:gd name="connsiteX0" fmla="*/ 0 w 352699"/>
                <a:gd name="connsiteY0" fmla="*/ 143724 h 143848"/>
                <a:gd name="connsiteX1" fmla="*/ 176343 w 352699"/>
                <a:gd name="connsiteY1" fmla="*/ 0 h 143848"/>
                <a:gd name="connsiteX2" fmla="*/ 352686 w 352699"/>
                <a:gd name="connsiteY2" fmla="*/ 143724 h 143848"/>
                <a:gd name="connsiteX3" fmla="*/ 352699 w 352699"/>
                <a:gd name="connsiteY3" fmla="*/ 143848 h 143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2699" h="143848">
                  <a:moveTo>
                    <a:pt x="0" y="143724"/>
                  </a:moveTo>
                  <a:cubicBezTo>
                    <a:pt x="16785" y="61701"/>
                    <a:pt x="89359" y="0"/>
                    <a:pt x="176343" y="0"/>
                  </a:cubicBezTo>
                  <a:cubicBezTo>
                    <a:pt x="263328" y="0"/>
                    <a:pt x="335902" y="61701"/>
                    <a:pt x="352686" y="143724"/>
                  </a:cubicBezTo>
                  <a:cubicBezTo>
                    <a:pt x="352690" y="143765"/>
                    <a:pt x="352695" y="143807"/>
                    <a:pt x="352699" y="143848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72000" tIns="54000" rIns="36000" bIns="72000" rtlCol="0" anchor="t">
              <a:noAutofit/>
            </a:bodyPr>
            <a:lstStyle/>
            <a:p>
              <a:pPr algn="l"/>
              <a:endParaRPr lang="de-CH" dirty="0"/>
            </a:p>
          </p:txBody>
        </p:sp>
        <p:sp>
          <p:nvSpPr>
            <p:cNvPr id="217" name="Freihandform: Form 216">
              <a:extLst>
                <a:ext uri="{FF2B5EF4-FFF2-40B4-BE49-F238E27FC236}">
                  <a16:creationId xmlns:a16="http://schemas.microsoft.com/office/drawing/2014/main" id="{8A786354-717A-47C0-A9EF-B9B1E5E345BA}"/>
                </a:ext>
              </a:extLst>
            </p:cNvPr>
            <p:cNvSpPr/>
            <p:nvPr/>
          </p:nvSpPr>
          <p:spPr>
            <a:xfrm rot="20219865">
              <a:off x="6758156" y="1908017"/>
              <a:ext cx="352699" cy="143848"/>
            </a:xfrm>
            <a:custGeom>
              <a:avLst/>
              <a:gdLst>
                <a:gd name="connsiteX0" fmla="*/ 176355 w 352711"/>
                <a:gd name="connsiteY0" fmla="*/ 0 h 143848"/>
                <a:gd name="connsiteX1" fmla="*/ 352698 w 352711"/>
                <a:gd name="connsiteY1" fmla="*/ 143724 h 143848"/>
                <a:gd name="connsiteX2" fmla="*/ 352711 w 352711"/>
                <a:gd name="connsiteY2" fmla="*/ 143848 h 143848"/>
                <a:gd name="connsiteX3" fmla="*/ 0 w 352711"/>
                <a:gd name="connsiteY3" fmla="*/ 143848 h 143848"/>
                <a:gd name="connsiteX4" fmla="*/ 12 w 352711"/>
                <a:gd name="connsiteY4" fmla="*/ 143724 h 143848"/>
                <a:gd name="connsiteX5" fmla="*/ 176355 w 352711"/>
                <a:gd name="connsiteY5" fmla="*/ 0 h 143848"/>
                <a:gd name="connsiteX0" fmla="*/ 12 w 352711"/>
                <a:gd name="connsiteY0" fmla="*/ 143724 h 235164"/>
                <a:gd name="connsiteX1" fmla="*/ 176355 w 352711"/>
                <a:gd name="connsiteY1" fmla="*/ 0 h 235164"/>
                <a:gd name="connsiteX2" fmla="*/ 352698 w 352711"/>
                <a:gd name="connsiteY2" fmla="*/ 143724 h 235164"/>
                <a:gd name="connsiteX3" fmla="*/ 352711 w 352711"/>
                <a:gd name="connsiteY3" fmla="*/ 143848 h 235164"/>
                <a:gd name="connsiteX4" fmla="*/ 0 w 352711"/>
                <a:gd name="connsiteY4" fmla="*/ 143848 h 235164"/>
                <a:gd name="connsiteX5" fmla="*/ 91452 w 352711"/>
                <a:gd name="connsiteY5" fmla="*/ 235164 h 235164"/>
                <a:gd name="connsiteX0" fmla="*/ 0 w 352699"/>
                <a:gd name="connsiteY0" fmla="*/ 143724 h 235164"/>
                <a:gd name="connsiteX1" fmla="*/ 176343 w 352699"/>
                <a:gd name="connsiteY1" fmla="*/ 0 h 235164"/>
                <a:gd name="connsiteX2" fmla="*/ 352686 w 352699"/>
                <a:gd name="connsiteY2" fmla="*/ 143724 h 235164"/>
                <a:gd name="connsiteX3" fmla="*/ 352699 w 352699"/>
                <a:gd name="connsiteY3" fmla="*/ 143848 h 235164"/>
                <a:gd name="connsiteX4" fmla="*/ 117463 w 352699"/>
                <a:gd name="connsiteY4" fmla="*/ 194648 h 235164"/>
                <a:gd name="connsiteX5" fmla="*/ 91440 w 352699"/>
                <a:gd name="connsiteY5" fmla="*/ 235164 h 235164"/>
                <a:gd name="connsiteX0" fmla="*/ 0 w 352699"/>
                <a:gd name="connsiteY0" fmla="*/ 143724 h 194648"/>
                <a:gd name="connsiteX1" fmla="*/ 176343 w 352699"/>
                <a:gd name="connsiteY1" fmla="*/ 0 h 194648"/>
                <a:gd name="connsiteX2" fmla="*/ 352686 w 352699"/>
                <a:gd name="connsiteY2" fmla="*/ 143724 h 194648"/>
                <a:gd name="connsiteX3" fmla="*/ 352699 w 352699"/>
                <a:gd name="connsiteY3" fmla="*/ 143848 h 194648"/>
                <a:gd name="connsiteX4" fmla="*/ 117463 w 352699"/>
                <a:gd name="connsiteY4" fmla="*/ 194648 h 194648"/>
                <a:gd name="connsiteX0" fmla="*/ 0 w 352699"/>
                <a:gd name="connsiteY0" fmla="*/ 143724 h 143848"/>
                <a:gd name="connsiteX1" fmla="*/ 176343 w 352699"/>
                <a:gd name="connsiteY1" fmla="*/ 0 h 143848"/>
                <a:gd name="connsiteX2" fmla="*/ 352686 w 352699"/>
                <a:gd name="connsiteY2" fmla="*/ 143724 h 143848"/>
                <a:gd name="connsiteX3" fmla="*/ 352699 w 352699"/>
                <a:gd name="connsiteY3" fmla="*/ 143848 h 143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2699" h="143848">
                  <a:moveTo>
                    <a:pt x="0" y="143724"/>
                  </a:moveTo>
                  <a:cubicBezTo>
                    <a:pt x="16785" y="61701"/>
                    <a:pt x="89359" y="0"/>
                    <a:pt x="176343" y="0"/>
                  </a:cubicBezTo>
                  <a:cubicBezTo>
                    <a:pt x="263328" y="0"/>
                    <a:pt x="335902" y="61701"/>
                    <a:pt x="352686" y="143724"/>
                  </a:cubicBezTo>
                  <a:cubicBezTo>
                    <a:pt x="352690" y="143765"/>
                    <a:pt x="352695" y="143807"/>
                    <a:pt x="352699" y="143848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72000" tIns="54000" rIns="36000" bIns="72000" rtlCol="0" anchor="t">
              <a:noAutofit/>
            </a:bodyPr>
            <a:lstStyle/>
            <a:p>
              <a:pPr algn="l"/>
              <a:endParaRPr lang="de-CH" dirty="0"/>
            </a:p>
          </p:txBody>
        </p:sp>
      </p:grpSp>
      <p:pic>
        <p:nvPicPr>
          <p:cNvPr id="4" name="Grafik 3">
            <a:extLst>
              <a:ext uri="{FF2B5EF4-FFF2-40B4-BE49-F238E27FC236}">
                <a16:creationId xmlns:a16="http://schemas.microsoft.com/office/drawing/2014/main" id="{7C1F8259-9C4B-471F-9FC9-F673DE5247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000" y="5076763"/>
            <a:ext cx="5265938" cy="94423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sp>
        <p:nvSpPr>
          <p:cNvPr id="5" name="Ellipse 4">
            <a:extLst>
              <a:ext uri="{FF2B5EF4-FFF2-40B4-BE49-F238E27FC236}">
                <a16:creationId xmlns:a16="http://schemas.microsoft.com/office/drawing/2014/main" id="{C03930EB-DDA6-40A1-82E5-2E72CFBE0B49}"/>
              </a:ext>
            </a:extLst>
          </p:cNvPr>
          <p:cNvSpPr/>
          <p:nvPr/>
        </p:nvSpPr>
        <p:spPr>
          <a:xfrm>
            <a:off x="1272000" y="4545000"/>
            <a:ext cx="108000" cy="108000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77" name="Ellipse 76">
            <a:extLst>
              <a:ext uri="{FF2B5EF4-FFF2-40B4-BE49-F238E27FC236}">
                <a16:creationId xmlns:a16="http://schemas.microsoft.com/office/drawing/2014/main" id="{163467DE-79A5-432A-844D-5778EAC3C6B3}"/>
              </a:ext>
            </a:extLst>
          </p:cNvPr>
          <p:cNvSpPr/>
          <p:nvPr/>
        </p:nvSpPr>
        <p:spPr>
          <a:xfrm>
            <a:off x="2460000" y="4545000"/>
            <a:ext cx="108000" cy="108000"/>
          </a:xfrm>
          <a:prstGeom prst="ellipse">
            <a:avLst/>
          </a:prstGeom>
          <a:solidFill>
            <a:srgbClr val="00B05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78" name="Ellipse 77">
            <a:extLst>
              <a:ext uri="{FF2B5EF4-FFF2-40B4-BE49-F238E27FC236}">
                <a16:creationId xmlns:a16="http://schemas.microsoft.com/office/drawing/2014/main" id="{2D436DB4-685E-48AD-8211-520C19CF9A51}"/>
              </a:ext>
            </a:extLst>
          </p:cNvPr>
          <p:cNvSpPr/>
          <p:nvPr/>
        </p:nvSpPr>
        <p:spPr>
          <a:xfrm>
            <a:off x="120000" y="4941000"/>
            <a:ext cx="108000" cy="108000"/>
          </a:xfrm>
          <a:prstGeom prst="ellipse">
            <a:avLst/>
          </a:prstGeom>
          <a:solidFill>
            <a:srgbClr val="00B05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79" name="Ellipse 78">
            <a:extLst>
              <a:ext uri="{FF2B5EF4-FFF2-40B4-BE49-F238E27FC236}">
                <a16:creationId xmlns:a16="http://schemas.microsoft.com/office/drawing/2014/main" id="{05208D26-16F4-4067-94C1-EDEACB010569}"/>
              </a:ext>
            </a:extLst>
          </p:cNvPr>
          <p:cNvSpPr/>
          <p:nvPr/>
        </p:nvSpPr>
        <p:spPr>
          <a:xfrm>
            <a:off x="1344000" y="4941000"/>
            <a:ext cx="108000" cy="108000"/>
          </a:xfrm>
          <a:prstGeom prst="ellipse">
            <a:avLst/>
          </a:prstGeom>
          <a:solidFill>
            <a:srgbClr val="00B05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81" name="Ellipse 80">
            <a:extLst>
              <a:ext uri="{FF2B5EF4-FFF2-40B4-BE49-F238E27FC236}">
                <a16:creationId xmlns:a16="http://schemas.microsoft.com/office/drawing/2014/main" id="{CB420996-1E87-4DD0-8299-AA93313F84DC}"/>
              </a:ext>
            </a:extLst>
          </p:cNvPr>
          <p:cNvSpPr/>
          <p:nvPr/>
        </p:nvSpPr>
        <p:spPr>
          <a:xfrm>
            <a:off x="4368000" y="4941000"/>
            <a:ext cx="108000" cy="108000"/>
          </a:xfrm>
          <a:prstGeom prst="ellipse">
            <a:avLst/>
          </a:prstGeom>
          <a:solidFill>
            <a:srgbClr val="00B05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82" name="Ellipse 81">
            <a:extLst>
              <a:ext uri="{FF2B5EF4-FFF2-40B4-BE49-F238E27FC236}">
                <a16:creationId xmlns:a16="http://schemas.microsoft.com/office/drawing/2014/main" id="{14CDE897-CD49-4DA5-8A18-4C1EF56B661F}"/>
              </a:ext>
            </a:extLst>
          </p:cNvPr>
          <p:cNvSpPr/>
          <p:nvPr/>
        </p:nvSpPr>
        <p:spPr>
          <a:xfrm>
            <a:off x="552000" y="4941000"/>
            <a:ext cx="108000" cy="108000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83" name="Ellipse 82">
            <a:extLst>
              <a:ext uri="{FF2B5EF4-FFF2-40B4-BE49-F238E27FC236}">
                <a16:creationId xmlns:a16="http://schemas.microsoft.com/office/drawing/2014/main" id="{BBBCA431-8539-4456-A82D-9C681FEC557D}"/>
              </a:ext>
            </a:extLst>
          </p:cNvPr>
          <p:cNvSpPr/>
          <p:nvPr/>
        </p:nvSpPr>
        <p:spPr>
          <a:xfrm>
            <a:off x="984000" y="4941000"/>
            <a:ext cx="108000" cy="108000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84" name="Ellipse 83">
            <a:extLst>
              <a:ext uri="{FF2B5EF4-FFF2-40B4-BE49-F238E27FC236}">
                <a16:creationId xmlns:a16="http://schemas.microsoft.com/office/drawing/2014/main" id="{3BC072CD-D01E-446F-83D6-1DCAAEB16E1D}"/>
              </a:ext>
            </a:extLst>
          </p:cNvPr>
          <p:cNvSpPr/>
          <p:nvPr/>
        </p:nvSpPr>
        <p:spPr>
          <a:xfrm>
            <a:off x="1776000" y="4941000"/>
            <a:ext cx="108000" cy="108000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85" name="Ellipse 84">
            <a:extLst>
              <a:ext uri="{FF2B5EF4-FFF2-40B4-BE49-F238E27FC236}">
                <a16:creationId xmlns:a16="http://schemas.microsoft.com/office/drawing/2014/main" id="{25C198DF-ECC2-4065-9151-E19A52E40FDA}"/>
              </a:ext>
            </a:extLst>
          </p:cNvPr>
          <p:cNvSpPr/>
          <p:nvPr/>
        </p:nvSpPr>
        <p:spPr>
          <a:xfrm>
            <a:off x="1848000" y="4941000"/>
            <a:ext cx="108000" cy="108000"/>
          </a:xfrm>
          <a:prstGeom prst="ellipse">
            <a:avLst/>
          </a:prstGeom>
          <a:solidFill>
            <a:srgbClr val="00B05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87" name="Ellipse 86">
            <a:extLst>
              <a:ext uri="{FF2B5EF4-FFF2-40B4-BE49-F238E27FC236}">
                <a16:creationId xmlns:a16="http://schemas.microsoft.com/office/drawing/2014/main" id="{32C5D142-BE4E-4466-A621-B6961AB08FDB}"/>
              </a:ext>
            </a:extLst>
          </p:cNvPr>
          <p:cNvSpPr/>
          <p:nvPr/>
        </p:nvSpPr>
        <p:spPr>
          <a:xfrm>
            <a:off x="3288000" y="4941000"/>
            <a:ext cx="108000" cy="108000"/>
          </a:xfrm>
          <a:prstGeom prst="ellipse">
            <a:avLst/>
          </a:prstGeom>
          <a:solidFill>
            <a:srgbClr val="00B05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88" name="Rechteck: gefaltete Ecke 87">
            <a:extLst>
              <a:ext uri="{FF2B5EF4-FFF2-40B4-BE49-F238E27FC236}">
                <a16:creationId xmlns:a16="http://schemas.microsoft.com/office/drawing/2014/main" id="{93A531EA-36F2-4CCE-B198-7BC04C3931F7}"/>
              </a:ext>
            </a:extLst>
          </p:cNvPr>
          <p:cNvSpPr/>
          <p:nvPr/>
        </p:nvSpPr>
        <p:spPr>
          <a:xfrm>
            <a:off x="6888000" y="5517000"/>
            <a:ext cx="360000" cy="360000"/>
          </a:xfrm>
          <a:prstGeom prst="foldedCorner">
            <a:avLst>
              <a:gd name="adj" fmla="val 34306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www</a:t>
            </a:r>
          </a:p>
        </p:txBody>
      </p:sp>
      <p:sp>
        <p:nvSpPr>
          <p:cNvPr id="89" name="Rechteck: gefaltete Ecke 88">
            <a:extLst>
              <a:ext uri="{FF2B5EF4-FFF2-40B4-BE49-F238E27FC236}">
                <a16:creationId xmlns:a16="http://schemas.microsoft.com/office/drawing/2014/main" id="{627DDF2C-B56E-41BF-A1D7-1DA0DFBEFECF}"/>
              </a:ext>
            </a:extLst>
          </p:cNvPr>
          <p:cNvSpPr/>
          <p:nvPr/>
        </p:nvSpPr>
        <p:spPr>
          <a:xfrm>
            <a:off x="6888000" y="4797000"/>
            <a:ext cx="360000" cy="360000"/>
          </a:xfrm>
          <a:prstGeom prst="foldedCorner">
            <a:avLst>
              <a:gd name="adj" fmla="val 34306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7690C91B-0191-44E0-A651-EF20F74851DE}"/>
              </a:ext>
            </a:extLst>
          </p:cNvPr>
          <p:cNvCxnSpPr>
            <a:cxnSpLocks/>
          </p:cNvCxnSpPr>
          <p:nvPr/>
        </p:nvCxnSpPr>
        <p:spPr>
          <a:xfrm flipV="1">
            <a:off x="6960000" y="4797000"/>
            <a:ext cx="0" cy="360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Gerader Verbinder 96">
            <a:extLst>
              <a:ext uri="{FF2B5EF4-FFF2-40B4-BE49-F238E27FC236}">
                <a16:creationId xmlns:a16="http://schemas.microsoft.com/office/drawing/2014/main" id="{6D309BD1-F1D6-467D-A262-2E7F81C101C4}"/>
              </a:ext>
            </a:extLst>
          </p:cNvPr>
          <p:cNvCxnSpPr>
            <a:cxnSpLocks/>
          </p:cNvCxnSpPr>
          <p:nvPr/>
        </p:nvCxnSpPr>
        <p:spPr>
          <a:xfrm>
            <a:off x="6888000" y="4835659"/>
            <a:ext cx="7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Gerader Verbinder 99">
            <a:extLst>
              <a:ext uri="{FF2B5EF4-FFF2-40B4-BE49-F238E27FC236}">
                <a16:creationId xmlns:a16="http://schemas.microsoft.com/office/drawing/2014/main" id="{7AF746D5-ADE6-4716-86B5-0B65BA295882}"/>
              </a:ext>
            </a:extLst>
          </p:cNvPr>
          <p:cNvCxnSpPr>
            <a:cxnSpLocks/>
          </p:cNvCxnSpPr>
          <p:nvPr/>
        </p:nvCxnSpPr>
        <p:spPr>
          <a:xfrm>
            <a:off x="6888000" y="4869000"/>
            <a:ext cx="7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Gerader Verbinder 100">
            <a:extLst>
              <a:ext uri="{FF2B5EF4-FFF2-40B4-BE49-F238E27FC236}">
                <a16:creationId xmlns:a16="http://schemas.microsoft.com/office/drawing/2014/main" id="{3891003A-1EA6-4302-8240-C99454BF9145}"/>
              </a:ext>
            </a:extLst>
          </p:cNvPr>
          <p:cNvCxnSpPr>
            <a:cxnSpLocks/>
          </p:cNvCxnSpPr>
          <p:nvPr/>
        </p:nvCxnSpPr>
        <p:spPr>
          <a:xfrm>
            <a:off x="6888000" y="4902341"/>
            <a:ext cx="7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Gerader Verbinder 101">
            <a:extLst>
              <a:ext uri="{FF2B5EF4-FFF2-40B4-BE49-F238E27FC236}">
                <a16:creationId xmlns:a16="http://schemas.microsoft.com/office/drawing/2014/main" id="{9DFD677D-0AE7-4E8B-882B-E578FE1AA12C}"/>
              </a:ext>
            </a:extLst>
          </p:cNvPr>
          <p:cNvCxnSpPr>
            <a:cxnSpLocks/>
          </p:cNvCxnSpPr>
          <p:nvPr/>
        </p:nvCxnSpPr>
        <p:spPr>
          <a:xfrm>
            <a:off x="6888000" y="4935682"/>
            <a:ext cx="7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9" name="Gruppieren 108">
            <a:extLst>
              <a:ext uri="{FF2B5EF4-FFF2-40B4-BE49-F238E27FC236}">
                <a16:creationId xmlns:a16="http://schemas.microsoft.com/office/drawing/2014/main" id="{BB7FEFAF-C658-4719-B3CB-A748D56AF774}"/>
              </a:ext>
            </a:extLst>
          </p:cNvPr>
          <p:cNvGrpSpPr/>
          <p:nvPr/>
        </p:nvGrpSpPr>
        <p:grpSpPr>
          <a:xfrm>
            <a:off x="6924092" y="4833156"/>
            <a:ext cx="216000" cy="216000"/>
            <a:chOff x="5016000" y="4581000"/>
            <a:chExt cx="216000" cy="216000"/>
          </a:xfrm>
        </p:grpSpPr>
        <p:sp>
          <p:nvSpPr>
            <p:cNvPr id="110" name="Ellipse 109">
              <a:extLst>
                <a:ext uri="{FF2B5EF4-FFF2-40B4-BE49-F238E27FC236}">
                  <a16:creationId xmlns:a16="http://schemas.microsoft.com/office/drawing/2014/main" id="{BE11D467-3840-4265-85CF-89A40FB76E9F}"/>
                </a:ext>
              </a:extLst>
            </p:cNvPr>
            <p:cNvSpPr/>
            <p:nvPr/>
          </p:nvSpPr>
          <p:spPr>
            <a:xfrm>
              <a:off x="5016000" y="4581000"/>
              <a:ext cx="216000" cy="2160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de-CH" sz="1400" dirty="0">
                <a:solidFill>
                  <a:schemeClr val="tx1"/>
                </a:solidFill>
              </a:endParaRPr>
            </a:p>
          </p:txBody>
        </p:sp>
        <p:grpSp>
          <p:nvGrpSpPr>
            <p:cNvPr id="111" name="Gruppieren 110">
              <a:extLst>
                <a:ext uri="{FF2B5EF4-FFF2-40B4-BE49-F238E27FC236}">
                  <a16:creationId xmlns:a16="http://schemas.microsoft.com/office/drawing/2014/main" id="{DAC0F919-8EE0-48A5-B8E1-38A168170D0C}"/>
                </a:ext>
              </a:extLst>
            </p:cNvPr>
            <p:cNvGrpSpPr>
              <a:grpSpLocks noChangeAspect="1"/>
            </p:cNvGrpSpPr>
            <p:nvPr/>
          </p:nvGrpSpPr>
          <p:grpSpPr>
            <a:xfrm rot="2003027">
              <a:off x="5101346" y="4597590"/>
              <a:ext cx="44998" cy="180000"/>
              <a:chOff x="5123896" y="4617132"/>
              <a:chExt cx="36000" cy="144008"/>
            </a:xfrm>
          </p:grpSpPr>
          <p:sp>
            <p:nvSpPr>
              <p:cNvPr id="113" name="Gleichschenkliges Dreieck 112">
                <a:extLst>
                  <a:ext uri="{FF2B5EF4-FFF2-40B4-BE49-F238E27FC236}">
                    <a16:creationId xmlns:a16="http://schemas.microsoft.com/office/drawing/2014/main" id="{EA87F05C-3D07-4390-AF26-2E5ED2BF7C6A}"/>
                  </a:ext>
                </a:extLst>
              </p:cNvPr>
              <p:cNvSpPr/>
              <p:nvPr/>
            </p:nvSpPr>
            <p:spPr>
              <a:xfrm>
                <a:off x="5123896" y="4617132"/>
                <a:ext cx="36000" cy="72000"/>
              </a:xfrm>
              <a:prstGeom prst="triangl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 anchorCtr="0"/>
              <a:lstStyle/>
              <a:p>
                <a:pPr algn="ctr"/>
                <a:endParaRPr lang="de-CH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4" name="Gleichschenkliges Dreieck 113">
                <a:extLst>
                  <a:ext uri="{FF2B5EF4-FFF2-40B4-BE49-F238E27FC236}">
                    <a16:creationId xmlns:a16="http://schemas.microsoft.com/office/drawing/2014/main" id="{E9DCC09B-EF02-4624-A617-871250B34488}"/>
                  </a:ext>
                </a:extLst>
              </p:cNvPr>
              <p:cNvSpPr/>
              <p:nvPr/>
            </p:nvSpPr>
            <p:spPr>
              <a:xfrm flipV="1">
                <a:off x="5123896" y="4689140"/>
                <a:ext cx="36000" cy="72000"/>
              </a:xfrm>
              <a:prstGeom prst="triangl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 anchorCtr="0"/>
              <a:lstStyle/>
              <a:p>
                <a:pPr algn="ctr"/>
                <a:endParaRPr lang="de-CH" sz="14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12" name="Ellipse 111">
              <a:extLst>
                <a:ext uri="{FF2B5EF4-FFF2-40B4-BE49-F238E27FC236}">
                  <a16:creationId xmlns:a16="http://schemas.microsoft.com/office/drawing/2014/main" id="{7C29403E-602C-4CAD-AE40-4CC2522846EF}"/>
                </a:ext>
              </a:extLst>
            </p:cNvPr>
            <p:cNvSpPr/>
            <p:nvPr/>
          </p:nvSpPr>
          <p:spPr>
            <a:xfrm>
              <a:off x="5114081" y="4676948"/>
              <a:ext cx="18000" cy="18000"/>
            </a:xfrm>
            <a:prstGeom prst="ellipse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de-CH" sz="1400" dirty="0">
                <a:solidFill>
                  <a:schemeClr val="tx1"/>
                </a:solidFill>
              </a:endParaRPr>
            </a:p>
          </p:txBody>
        </p:sp>
      </p:grpSp>
      <p:sp>
        <p:nvSpPr>
          <p:cNvPr id="115" name="Rechteck: gefaltete Ecke 114">
            <a:extLst>
              <a:ext uri="{FF2B5EF4-FFF2-40B4-BE49-F238E27FC236}">
                <a16:creationId xmlns:a16="http://schemas.microsoft.com/office/drawing/2014/main" id="{D0B6787F-0386-451F-B955-3B11134B7CB6}"/>
              </a:ext>
            </a:extLst>
          </p:cNvPr>
          <p:cNvSpPr/>
          <p:nvPr/>
        </p:nvSpPr>
        <p:spPr>
          <a:xfrm>
            <a:off x="6888088" y="6417332"/>
            <a:ext cx="360000" cy="216024"/>
          </a:xfrm>
          <a:prstGeom prst="foldedCorner">
            <a:avLst>
              <a:gd name="adj" fmla="val 34306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www</a:t>
            </a:r>
          </a:p>
        </p:txBody>
      </p:sp>
      <p:cxnSp>
        <p:nvCxnSpPr>
          <p:cNvPr id="116" name="Gerade Verbindung mit Pfeil 115">
            <a:extLst>
              <a:ext uri="{FF2B5EF4-FFF2-40B4-BE49-F238E27FC236}">
                <a16:creationId xmlns:a16="http://schemas.microsoft.com/office/drawing/2014/main" id="{D69E3DAD-4601-4E91-BE8B-421E4918F043}"/>
              </a:ext>
            </a:extLst>
          </p:cNvPr>
          <p:cNvCxnSpPr>
            <a:cxnSpLocks/>
          </p:cNvCxnSpPr>
          <p:nvPr/>
        </p:nvCxnSpPr>
        <p:spPr>
          <a:xfrm flipV="1">
            <a:off x="7032104" y="6309320"/>
            <a:ext cx="0" cy="1360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Rechteck 122">
            <a:extLst>
              <a:ext uri="{FF2B5EF4-FFF2-40B4-BE49-F238E27FC236}">
                <a16:creationId xmlns:a16="http://schemas.microsoft.com/office/drawing/2014/main" id="{3836C227-F092-4F19-96B8-F6EDB7D26891}"/>
              </a:ext>
            </a:extLst>
          </p:cNvPr>
          <p:cNvSpPr/>
          <p:nvPr/>
        </p:nvSpPr>
        <p:spPr>
          <a:xfrm>
            <a:off x="6944534" y="6119016"/>
            <a:ext cx="216024" cy="216024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/>
                </a:solidFill>
              </a:rPr>
              <a:t>@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03" name="Flussdiagramm: Zentralspeicher 102">
            <a:extLst>
              <a:ext uri="{FF2B5EF4-FFF2-40B4-BE49-F238E27FC236}">
                <a16:creationId xmlns:a16="http://schemas.microsoft.com/office/drawing/2014/main" id="{C6D16229-BB41-4C0F-84C7-1D633FB181F2}"/>
              </a:ext>
            </a:extLst>
          </p:cNvPr>
          <p:cNvSpPr/>
          <p:nvPr/>
        </p:nvSpPr>
        <p:spPr>
          <a:xfrm>
            <a:off x="3936000" y="1197000"/>
            <a:ext cx="432048" cy="288112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100" dirty="0">
                <a:solidFill>
                  <a:schemeClr val="tx1"/>
                </a:solidFill>
              </a:rPr>
              <a:t>Excel</a:t>
            </a:r>
          </a:p>
        </p:txBody>
      </p:sp>
      <p:sp>
        <p:nvSpPr>
          <p:cNvPr id="104" name="Flussdiagramm: Zentralspeicher 103">
            <a:extLst>
              <a:ext uri="{FF2B5EF4-FFF2-40B4-BE49-F238E27FC236}">
                <a16:creationId xmlns:a16="http://schemas.microsoft.com/office/drawing/2014/main" id="{6FAFB20D-2C4E-4133-A39B-9BC7FBEAF52B}"/>
              </a:ext>
            </a:extLst>
          </p:cNvPr>
          <p:cNvSpPr/>
          <p:nvPr/>
        </p:nvSpPr>
        <p:spPr>
          <a:xfrm>
            <a:off x="3936000" y="4077000"/>
            <a:ext cx="432048" cy="288112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100" dirty="0">
                <a:solidFill>
                  <a:schemeClr val="tx1"/>
                </a:solidFill>
              </a:rPr>
              <a:t>Excel</a:t>
            </a:r>
          </a:p>
        </p:txBody>
      </p:sp>
      <p:sp>
        <p:nvSpPr>
          <p:cNvPr id="107" name="Rechteck 106">
            <a:extLst>
              <a:ext uri="{FF2B5EF4-FFF2-40B4-BE49-F238E27FC236}">
                <a16:creationId xmlns:a16="http://schemas.microsoft.com/office/drawing/2014/main" id="{6CAFF718-FF3F-45BE-A476-817B55FE0624}"/>
              </a:ext>
            </a:extLst>
          </p:cNvPr>
          <p:cNvSpPr/>
          <p:nvPr/>
        </p:nvSpPr>
        <p:spPr>
          <a:xfrm>
            <a:off x="7896000" y="1629016"/>
            <a:ext cx="2664296" cy="503984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Text Collection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Scan all files in specified subdirectories for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relevant contents for B4P documentation </a:t>
            </a:r>
          </a:p>
        </p:txBody>
      </p:sp>
      <p:sp>
        <p:nvSpPr>
          <p:cNvPr id="129" name="Rechteck: gefaltete Ecke 128">
            <a:extLst>
              <a:ext uri="{FF2B5EF4-FFF2-40B4-BE49-F238E27FC236}">
                <a16:creationId xmlns:a16="http://schemas.microsoft.com/office/drawing/2014/main" id="{B339EBC3-C61E-4CD0-B44E-0623C14BA329}"/>
              </a:ext>
            </a:extLst>
          </p:cNvPr>
          <p:cNvSpPr/>
          <p:nvPr/>
        </p:nvSpPr>
        <p:spPr>
          <a:xfrm>
            <a:off x="6816000" y="1197000"/>
            <a:ext cx="216000" cy="360000"/>
          </a:xfrm>
          <a:prstGeom prst="foldedCorner">
            <a:avLst>
              <a:gd name="adj" fmla="val 34306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130" name="Picture 2" descr="Bildergebnis fÃ¼r ballpoint pen symbol">
            <a:extLst>
              <a:ext uri="{FF2B5EF4-FFF2-40B4-BE49-F238E27FC236}">
                <a16:creationId xmlns:a16="http://schemas.microsoft.com/office/drawing/2014/main" id="{BC6DD322-C2F7-4B91-B63C-6DBD29992E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485737">
            <a:off x="6828309" y="1082046"/>
            <a:ext cx="515840" cy="515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92073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hteck 15">
            <a:extLst>
              <a:ext uri="{FF2B5EF4-FFF2-40B4-BE49-F238E27FC236}">
                <a16:creationId xmlns:a16="http://schemas.microsoft.com/office/drawing/2014/main" id="{913EFF7F-449D-4F55-9E77-106D971326C0}"/>
              </a:ext>
            </a:extLst>
          </p:cNvPr>
          <p:cNvSpPr/>
          <p:nvPr/>
        </p:nvSpPr>
        <p:spPr>
          <a:xfrm>
            <a:off x="3864000" y="1826200"/>
            <a:ext cx="6624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rgbClr val="3264C8"/>
                </a:solidFill>
                <a:latin typeface="Arial Black" panose="020B0A04020102020204" pitchFamily="34" charset="0"/>
              </a:rPr>
              <a:t>Background and Problem Statement</a:t>
            </a: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BF8D6846-E40A-4592-837D-6801F72B1F67}"/>
              </a:ext>
            </a:extLst>
          </p:cNvPr>
          <p:cNvSpPr/>
          <p:nvPr/>
        </p:nvSpPr>
        <p:spPr>
          <a:xfrm>
            <a:off x="3216000" y="1875015"/>
            <a:ext cx="360000" cy="360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Arial Black" panose="020B0A04020102020204" pitchFamily="34" charset="0"/>
              </a:rPr>
              <a:t>1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4542C93E-9C7C-44BF-AAAA-4EAB5E75921D}"/>
              </a:ext>
            </a:extLst>
          </p:cNvPr>
          <p:cNvSpPr/>
          <p:nvPr/>
        </p:nvSpPr>
        <p:spPr>
          <a:xfrm>
            <a:off x="3864000" y="2474200"/>
            <a:ext cx="6624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rgbClr val="3264C8"/>
                </a:solidFill>
                <a:latin typeface="Arial Black" panose="020B0A04020102020204" pitchFamily="34" charset="0"/>
              </a:rPr>
              <a:t>B4P Data Integration and Analytics Engine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F1803D73-4E2C-4DE6-A00C-82E74F33F213}"/>
              </a:ext>
            </a:extLst>
          </p:cNvPr>
          <p:cNvSpPr/>
          <p:nvPr/>
        </p:nvSpPr>
        <p:spPr>
          <a:xfrm>
            <a:off x="3216000" y="2523015"/>
            <a:ext cx="360000" cy="360001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Arial Black" panose="020B0A04020102020204" pitchFamily="34" charset="0"/>
              </a:rPr>
              <a:t>2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E74DA482-224F-4E96-98FC-73505DD4E896}"/>
              </a:ext>
            </a:extLst>
          </p:cNvPr>
          <p:cNvSpPr/>
          <p:nvPr/>
        </p:nvSpPr>
        <p:spPr>
          <a:xfrm>
            <a:off x="3864000" y="4365000"/>
            <a:ext cx="6624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rgbClr val="3264C8"/>
                </a:solidFill>
                <a:latin typeface="Arial Black" panose="020B0A04020102020204" pitchFamily="34" charset="0"/>
              </a:rPr>
              <a:t>B4P Real-world Use Cases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6C00CAE2-7F3C-4077-9E90-5DF69A0E1046}"/>
              </a:ext>
            </a:extLst>
          </p:cNvPr>
          <p:cNvSpPr/>
          <p:nvPr/>
        </p:nvSpPr>
        <p:spPr>
          <a:xfrm>
            <a:off x="3216000" y="3171015"/>
            <a:ext cx="360000" cy="360003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Arial Black" panose="020B0A04020102020204" pitchFamily="34" charset="0"/>
              </a:rPr>
              <a:t>3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02C70040-A6E7-435F-AFE5-DE4111B2F7E9}"/>
              </a:ext>
            </a:extLst>
          </p:cNvPr>
          <p:cNvSpPr/>
          <p:nvPr/>
        </p:nvSpPr>
        <p:spPr>
          <a:xfrm>
            <a:off x="3864000" y="3135900"/>
            <a:ext cx="6624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rgbClr val="3264C8"/>
                </a:solidFill>
                <a:latin typeface="Arial Black" panose="020B0A04020102020204" pitchFamily="34" charset="0"/>
              </a:rPr>
              <a:t>B4P Language</a:t>
            </a:r>
          </a:p>
        </p:txBody>
      </p:sp>
      <p:sp>
        <p:nvSpPr>
          <p:cNvPr id="23" name="Rechteck: abgerundete Ecken 22">
            <a:extLst>
              <a:ext uri="{FF2B5EF4-FFF2-40B4-BE49-F238E27FC236}">
                <a16:creationId xmlns:a16="http://schemas.microsoft.com/office/drawing/2014/main" id="{DAE3CCA1-A945-4578-A6C6-74FAB002A516}"/>
              </a:ext>
            </a:extLst>
          </p:cNvPr>
          <p:cNvSpPr/>
          <p:nvPr/>
        </p:nvSpPr>
        <p:spPr>
          <a:xfrm>
            <a:off x="3216000" y="3819015"/>
            <a:ext cx="360000" cy="360004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Arial Black" panose="020B0A04020102020204" pitchFamily="34" charset="0"/>
              </a:rPr>
              <a:t>4</a:t>
            </a:r>
          </a:p>
        </p:txBody>
      </p:sp>
      <p:sp>
        <p:nvSpPr>
          <p:cNvPr id="25" name="Rechteck: abgerundete Ecken 24">
            <a:extLst>
              <a:ext uri="{FF2B5EF4-FFF2-40B4-BE49-F238E27FC236}">
                <a16:creationId xmlns:a16="http://schemas.microsoft.com/office/drawing/2014/main" id="{0D79A87A-6EFF-433F-B00F-C518E822FC9B}"/>
              </a:ext>
            </a:extLst>
          </p:cNvPr>
          <p:cNvSpPr/>
          <p:nvPr/>
        </p:nvSpPr>
        <p:spPr>
          <a:xfrm>
            <a:off x="3216000" y="4467011"/>
            <a:ext cx="360000" cy="360004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Arial Black" panose="020B0A04020102020204" pitchFamily="34" charset="0"/>
              </a:rPr>
              <a:t>5</a:t>
            </a:r>
          </a:p>
        </p:txBody>
      </p:sp>
      <p:sp>
        <p:nvSpPr>
          <p:cNvPr id="26" name="Rechteck 21">
            <a:extLst>
              <a:ext uri="{FF2B5EF4-FFF2-40B4-BE49-F238E27FC236}">
                <a16:creationId xmlns:a16="http://schemas.microsoft.com/office/drawing/2014/main" id="{92449078-00F2-464A-A282-041D7633CA98}"/>
              </a:ext>
            </a:extLst>
          </p:cNvPr>
          <p:cNvSpPr/>
          <p:nvPr/>
        </p:nvSpPr>
        <p:spPr>
          <a:xfrm>
            <a:off x="3864000" y="3797600"/>
            <a:ext cx="6624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rgbClr val="3264C8"/>
                </a:solidFill>
                <a:latin typeface="Arial Black" panose="020B0A04020102020204" pitchFamily="34" charset="0"/>
              </a:rPr>
              <a:t>B4P Program Examples</a:t>
            </a:r>
          </a:p>
        </p:txBody>
      </p:sp>
      <p:sp>
        <p:nvSpPr>
          <p:cNvPr id="32" name="Titel 1">
            <a:extLst>
              <a:ext uri="{FF2B5EF4-FFF2-40B4-BE49-F238E27FC236}">
                <a16:creationId xmlns:a16="http://schemas.microsoft.com/office/drawing/2014/main" id="{19CB9213-684C-F14A-BD2D-5277ECC3D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000" y="114851"/>
            <a:ext cx="11232000" cy="717944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Outline</a:t>
            </a:r>
            <a:br>
              <a:rPr lang="en-US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dirty="0">
                <a:solidFill>
                  <a:srgbClr val="3264C8"/>
                </a:solidFill>
              </a:rPr>
              <a:t>B4P Data Integration and Analytics</a:t>
            </a:r>
            <a:endParaRPr lang="de-CH" dirty="0">
              <a:solidFill>
                <a:srgbClr val="3264C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01243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hteck 15">
            <a:extLst>
              <a:ext uri="{FF2B5EF4-FFF2-40B4-BE49-F238E27FC236}">
                <a16:creationId xmlns:a16="http://schemas.microsoft.com/office/drawing/2014/main" id="{CAE38A44-B5E8-4DAB-8EFD-45E47FC569DF}"/>
              </a:ext>
            </a:extLst>
          </p:cNvPr>
          <p:cNvSpPr/>
          <p:nvPr/>
        </p:nvSpPr>
        <p:spPr>
          <a:xfrm>
            <a:off x="840000" y="1485000"/>
            <a:ext cx="2160000" cy="1224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400" b="1" dirty="0">
                <a:solidFill>
                  <a:schemeClr val="tx1"/>
                </a:solidFill>
              </a:rPr>
              <a:t> Unreliable: </a:t>
            </a:r>
          </a:p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400" b="1" dirty="0">
                <a:solidFill>
                  <a:schemeClr val="tx1"/>
                </a:solidFill>
              </a:rPr>
              <a:t>Excel Macros</a:t>
            </a:r>
          </a:p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000" dirty="0">
                <a:solidFill>
                  <a:schemeClr val="tx1"/>
                </a:solidFill>
              </a:rPr>
              <a:t>(Visual Basic)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83C0270E-C324-4163-A656-16F320E1823A}"/>
              </a:ext>
            </a:extLst>
          </p:cNvPr>
          <p:cNvSpPr/>
          <p:nvPr/>
        </p:nvSpPr>
        <p:spPr>
          <a:xfrm>
            <a:off x="840000" y="2997000"/>
            <a:ext cx="2160000" cy="1656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br>
              <a:rPr lang="en-US" sz="1400" b="1" dirty="0">
                <a:solidFill>
                  <a:schemeClr val="tx1"/>
                </a:solidFill>
              </a:rPr>
            </a:br>
            <a:r>
              <a:rPr lang="en-US" sz="1400" b="1" dirty="0">
                <a:solidFill>
                  <a:schemeClr val="tx1"/>
                </a:solidFill>
              </a:rPr>
              <a:t>Complex:</a:t>
            </a:r>
          </a:p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400" b="1" dirty="0">
                <a:solidFill>
                  <a:schemeClr val="tx1"/>
                </a:solidFill>
              </a:rPr>
              <a:t>Computer Programming </a:t>
            </a:r>
          </a:p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000" dirty="0">
                <a:solidFill>
                  <a:schemeClr val="tx1"/>
                </a:solidFill>
              </a:rPr>
              <a:t>(Python, R,  SAS etc.)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5DDC13B4-C454-46AB-85A5-096651790B39}"/>
              </a:ext>
            </a:extLst>
          </p:cNvPr>
          <p:cNvSpPr/>
          <p:nvPr/>
        </p:nvSpPr>
        <p:spPr>
          <a:xfrm>
            <a:off x="840000" y="4941000"/>
            <a:ext cx="2160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400" b="1" dirty="0">
                <a:solidFill>
                  <a:schemeClr val="tx1"/>
                </a:solidFill>
              </a:rPr>
              <a:t>Expensive: </a:t>
            </a:r>
          </a:p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400" b="1" dirty="0">
                <a:solidFill>
                  <a:schemeClr val="tx1"/>
                </a:solidFill>
              </a:rPr>
              <a:t>Consultants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0F6F1041-4C09-427B-9A50-13718595F67D}"/>
              </a:ext>
            </a:extLst>
          </p:cNvPr>
          <p:cNvSpPr/>
          <p:nvPr/>
        </p:nvSpPr>
        <p:spPr>
          <a:xfrm>
            <a:off x="3144000" y="6093000"/>
            <a:ext cx="8208000" cy="288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400" b="1" dirty="0">
                <a:solidFill>
                  <a:schemeClr val="tx1"/>
                </a:solidFill>
              </a:rPr>
              <a:t>Solution is expensive with vendor lock-in and no long-term sustainability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36E1620E-CA03-4F44-AA56-896573CA9024}"/>
              </a:ext>
            </a:extLst>
          </p:cNvPr>
          <p:cNvSpPr/>
          <p:nvPr/>
        </p:nvSpPr>
        <p:spPr>
          <a:xfrm>
            <a:off x="3144000" y="4365000"/>
            <a:ext cx="8208000" cy="288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400" b="1" dirty="0">
                <a:solidFill>
                  <a:schemeClr val="tx1"/>
                </a:solidFill>
              </a:rPr>
              <a:t>Code difficult to create, comprehend, share, manage, maintain, or adapt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F72B769E-89DD-4884-9C9A-7E748EC5AE26}"/>
              </a:ext>
            </a:extLst>
          </p:cNvPr>
          <p:cNvSpPr/>
          <p:nvPr/>
        </p:nvSpPr>
        <p:spPr>
          <a:xfrm>
            <a:off x="3144000" y="2421000"/>
            <a:ext cx="8208000" cy="288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400" b="1" dirty="0">
                <a:solidFill>
                  <a:schemeClr val="tx1"/>
                </a:solidFill>
              </a:rPr>
              <a:t>Code is opaque, un-auditable, and poorly performing with high risk for error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0BA41ED9-4CC3-4023-ADBF-5758259247C2}"/>
              </a:ext>
            </a:extLst>
          </p:cNvPr>
          <p:cNvSpPr/>
          <p:nvPr/>
        </p:nvSpPr>
        <p:spPr>
          <a:xfrm>
            <a:off x="3144000" y="1557000"/>
            <a:ext cx="7920000" cy="86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 marL="171450" indent="-171450">
              <a:spcBef>
                <a:spcPts val="200"/>
              </a:spcBef>
              <a:spcAft>
                <a:spcPts val="2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Adequate for simple, small tasks only. </a:t>
            </a:r>
          </a:p>
          <a:p>
            <a:pPr marL="171450" indent="-171450">
              <a:spcBef>
                <a:spcPts val="200"/>
              </a:spcBef>
              <a:spcAft>
                <a:spcPts val="2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Coding is cumbersome and cryptic</a:t>
            </a:r>
          </a:p>
          <a:p>
            <a:pPr marL="171450" indent="-171450">
              <a:spcBef>
                <a:spcPts val="200"/>
              </a:spcBef>
              <a:spcAft>
                <a:spcPts val="2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Performance is poor if working with large data sets.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25B275BA-B613-4C7D-A4AB-FF78182C226F}"/>
              </a:ext>
            </a:extLst>
          </p:cNvPr>
          <p:cNvSpPr/>
          <p:nvPr/>
        </p:nvSpPr>
        <p:spPr>
          <a:xfrm>
            <a:off x="3144000" y="3141000"/>
            <a:ext cx="7848000" cy="1152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 marL="171450" indent="-171450">
              <a:spcBef>
                <a:spcPts val="200"/>
              </a:spcBef>
              <a:spcAft>
                <a:spcPts val="2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Requires programming expertise and complex development environment</a:t>
            </a:r>
          </a:p>
          <a:p>
            <a:pPr marL="171450" indent="-171450">
              <a:spcBef>
                <a:spcPts val="200"/>
              </a:spcBef>
              <a:spcAft>
                <a:spcPts val="2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Runs fast, but takes a lot of time to program, debug and optimize.</a:t>
            </a:r>
          </a:p>
          <a:p>
            <a:pPr marL="171450" indent="-171450">
              <a:spcBef>
                <a:spcPts val="200"/>
              </a:spcBef>
              <a:spcAft>
                <a:spcPts val="2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Others may have difficulties to understand what is written.</a:t>
            </a:r>
          </a:p>
          <a:p>
            <a:pPr marL="171450" indent="-171450">
              <a:spcBef>
                <a:spcPts val="200"/>
              </a:spcBef>
              <a:spcAft>
                <a:spcPts val="2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Large, complex code with many functional details coded by hand.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7E493D41-9BB3-4C6B-B8E1-56B5D00FF627}"/>
              </a:ext>
            </a:extLst>
          </p:cNvPr>
          <p:cNvSpPr/>
          <p:nvPr/>
        </p:nvSpPr>
        <p:spPr>
          <a:xfrm>
            <a:off x="3144000" y="5013000"/>
            <a:ext cx="7344000" cy="100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 marL="171450" indent="-171450">
              <a:spcBef>
                <a:spcPts val="200"/>
              </a:spcBef>
              <a:spcAft>
                <a:spcPts val="2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Consultants are happy to solve your problems for cash.  Solutions can be decent, but ...</a:t>
            </a:r>
          </a:p>
          <a:p>
            <a:pPr marL="171450" indent="-171450">
              <a:spcBef>
                <a:spcPts val="200"/>
              </a:spcBef>
              <a:spcAft>
                <a:spcPts val="2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... if you need further enhancements, they will ask for more cash.</a:t>
            </a:r>
          </a:p>
          <a:p>
            <a:pPr marL="171450" indent="-171450">
              <a:spcBef>
                <a:spcPts val="200"/>
              </a:spcBef>
              <a:spcAft>
                <a:spcPts val="2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You end up depending on them, and you need to repeatedly convince your boss that the updates are worth the money.</a:t>
            </a:r>
          </a:p>
        </p:txBody>
      </p:sp>
      <p:sp>
        <p:nvSpPr>
          <p:cNvPr id="26" name="Titel 1">
            <a:extLst>
              <a:ext uri="{FF2B5EF4-FFF2-40B4-BE49-F238E27FC236}">
                <a16:creationId xmlns:a16="http://schemas.microsoft.com/office/drawing/2014/main" id="{68175D5C-7DA7-6844-9C46-CDE109EEEC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117000"/>
            <a:ext cx="11232000" cy="1080000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Background and Problem Statement</a:t>
            </a:r>
            <a:br>
              <a:rPr lang="en-US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dirty="0">
                <a:solidFill>
                  <a:srgbClr val="3264C8"/>
                </a:solidFill>
              </a:rPr>
              <a:t>Current analytics automation tools are </a:t>
            </a:r>
            <a:br>
              <a:rPr lang="en-US" dirty="0">
                <a:solidFill>
                  <a:srgbClr val="3264C8"/>
                </a:solidFill>
              </a:rPr>
            </a:br>
            <a:r>
              <a:rPr lang="en-US" dirty="0">
                <a:solidFill>
                  <a:srgbClr val="3264C8"/>
                </a:solidFill>
              </a:rPr>
              <a:t>unreliable, complex, and expensive</a:t>
            </a:r>
            <a:endParaRPr lang="de-CH" dirty="0">
              <a:solidFill>
                <a:srgbClr val="3264C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48438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Rectangle 107">
            <a:extLst>
              <a:ext uri="{FF2B5EF4-FFF2-40B4-BE49-F238E27FC236}">
                <a16:creationId xmlns:a16="http://schemas.microsoft.com/office/drawing/2014/main" id="{2D7572D2-4B2D-884D-BC33-43C1EA1AE337}"/>
              </a:ext>
            </a:extLst>
          </p:cNvPr>
          <p:cNvSpPr/>
          <p:nvPr/>
        </p:nvSpPr>
        <p:spPr>
          <a:xfrm>
            <a:off x="4224001" y="1100752"/>
            <a:ext cx="4479112" cy="1086236"/>
          </a:xfrm>
          <a:prstGeom prst="rect">
            <a:avLst/>
          </a:prstGeom>
          <a:solidFill>
            <a:schemeClr val="bg1">
              <a:lumMod val="95000"/>
              <a:alpha val="57000"/>
            </a:schemeClr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090BB35B-FDEF-0B4B-A769-519C46369F64}"/>
              </a:ext>
            </a:extLst>
          </p:cNvPr>
          <p:cNvSpPr/>
          <p:nvPr/>
        </p:nvSpPr>
        <p:spPr>
          <a:xfrm>
            <a:off x="4440000" y="5589000"/>
            <a:ext cx="4697737" cy="1123073"/>
          </a:xfrm>
          <a:prstGeom prst="rect">
            <a:avLst/>
          </a:prstGeom>
          <a:solidFill>
            <a:schemeClr val="bg1">
              <a:lumMod val="95000"/>
              <a:alpha val="57000"/>
            </a:schemeClr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87" name="Rechteck: abgerundete Ecken 14">
            <a:extLst>
              <a:ext uri="{FF2B5EF4-FFF2-40B4-BE49-F238E27FC236}">
                <a16:creationId xmlns:a16="http://schemas.microsoft.com/office/drawing/2014/main" id="{34DFA380-89E3-5E4B-88CA-296E5E2B95F4}"/>
              </a:ext>
            </a:extLst>
          </p:cNvPr>
          <p:cNvSpPr/>
          <p:nvPr/>
        </p:nvSpPr>
        <p:spPr>
          <a:xfrm>
            <a:off x="360000" y="2435465"/>
            <a:ext cx="11232000" cy="2703555"/>
          </a:xfrm>
          <a:prstGeom prst="roundRect">
            <a:avLst>
              <a:gd name="adj" fmla="val 11065"/>
            </a:avLst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164854C-5198-4628-AEAE-0950F1BC6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119056"/>
            <a:ext cx="11232000" cy="717944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Solution </a:t>
            </a:r>
            <a:br>
              <a:rPr lang="en-US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dirty="0">
                <a:solidFill>
                  <a:srgbClr val="3264C8"/>
                </a:solidFill>
              </a:rPr>
              <a:t>B4P Big Data Integration and Analytics Engine </a:t>
            </a:r>
            <a:endParaRPr lang="de-CH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1" name="Rectangle 79">
            <a:extLst>
              <a:ext uri="{FF2B5EF4-FFF2-40B4-BE49-F238E27FC236}">
                <a16:creationId xmlns:a16="http://schemas.microsoft.com/office/drawing/2014/main" id="{EE959F03-8282-D94F-B482-D68727801A53}"/>
              </a:ext>
            </a:extLst>
          </p:cNvPr>
          <p:cNvSpPr/>
          <p:nvPr/>
        </p:nvSpPr>
        <p:spPr>
          <a:xfrm>
            <a:off x="6843130" y="5857780"/>
            <a:ext cx="21177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Integrated analysis completed in seconds</a:t>
            </a:r>
            <a:endParaRPr lang="en-US" sz="14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2" name="Rechteck 48">
            <a:extLst>
              <a:ext uri="{FF2B5EF4-FFF2-40B4-BE49-F238E27FC236}">
                <a16:creationId xmlns:a16="http://schemas.microsoft.com/office/drawing/2014/main" id="{C02B1646-4056-5849-95A3-94652D6F000C}"/>
              </a:ext>
            </a:extLst>
          </p:cNvPr>
          <p:cNvSpPr/>
          <p:nvPr/>
        </p:nvSpPr>
        <p:spPr>
          <a:xfrm>
            <a:off x="1972462" y="3161673"/>
            <a:ext cx="864000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rgbClr val="2850A0"/>
            </a:solidFill>
          </a:ln>
          <a:effectLst>
            <a:outerShdw blurRad="50800" dist="38100" dir="5640000" sx="108337" sy="108337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rgbClr val="3264C8"/>
                </a:solidFill>
              </a:rPr>
              <a:t>Import</a:t>
            </a:r>
          </a:p>
        </p:txBody>
      </p:sp>
      <p:sp>
        <p:nvSpPr>
          <p:cNvPr id="163" name="Rechteck 49">
            <a:extLst>
              <a:ext uri="{FF2B5EF4-FFF2-40B4-BE49-F238E27FC236}">
                <a16:creationId xmlns:a16="http://schemas.microsoft.com/office/drawing/2014/main" id="{AF821C35-7DC3-A746-9765-044F67DE5DBD}"/>
              </a:ext>
            </a:extLst>
          </p:cNvPr>
          <p:cNvSpPr/>
          <p:nvPr/>
        </p:nvSpPr>
        <p:spPr>
          <a:xfrm>
            <a:off x="4276462" y="3154054"/>
            <a:ext cx="864000" cy="38457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rgbClr val="2850A0"/>
            </a:solidFill>
          </a:ln>
          <a:effectLst>
            <a:outerShdw blurRad="50800" dist="38100" dir="5640000" sx="108337" sy="108337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rgbClr val="3264C8"/>
                </a:solidFill>
              </a:rPr>
              <a:t>Validate</a:t>
            </a:r>
          </a:p>
        </p:txBody>
      </p:sp>
      <p:sp>
        <p:nvSpPr>
          <p:cNvPr id="164" name="Rechteck 50">
            <a:extLst>
              <a:ext uri="{FF2B5EF4-FFF2-40B4-BE49-F238E27FC236}">
                <a16:creationId xmlns:a16="http://schemas.microsoft.com/office/drawing/2014/main" id="{9946B06B-FFC7-0045-93CD-B5FE80873715}"/>
              </a:ext>
            </a:extLst>
          </p:cNvPr>
          <p:cNvSpPr/>
          <p:nvPr/>
        </p:nvSpPr>
        <p:spPr>
          <a:xfrm>
            <a:off x="7732462" y="3143369"/>
            <a:ext cx="864000" cy="40594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rgbClr val="2850A0"/>
            </a:solidFill>
          </a:ln>
          <a:effectLst>
            <a:outerShdw blurRad="50800" dist="38100" dir="5640000" sx="108337" sy="108337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rgbClr val="3264C8"/>
                </a:solidFill>
              </a:rPr>
              <a:t>Analyze</a:t>
            </a:r>
          </a:p>
        </p:txBody>
      </p:sp>
      <p:sp>
        <p:nvSpPr>
          <p:cNvPr id="165" name="Rechteck 51">
            <a:extLst>
              <a:ext uri="{FF2B5EF4-FFF2-40B4-BE49-F238E27FC236}">
                <a16:creationId xmlns:a16="http://schemas.microsoft.com/office/drawing/2014/main" id="{BF575B05-F4BB-914B-8CD9-10417216B9FD}"/>
              </a:ext>
            </a:extLst>
          </p:cNvPr>
          <p:cNvSpPr/>
          <p:nvPr/>
        </p:nvSpPr>
        <p:spPr>
          <a:xfrm>
            <a:off x="10036462" y="3154055"/>
            <a:ext cx="864000" cy="384569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rgbClr val="2850A0"/>
            </a:solidFill>
          </a:ln>
          <a:effectLst>
            <a:outerShdw blurRad="50800" dist="38100" dir="5640000" sx="108337" sy="108337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rgbClr val="3264C8"/>
                </a:solidFill>
              </a:rPr>
              <a:t>Export</a:t>
            </a:r>
          </a:p>
        </p:txBody>
      </p:sp>
      <p:sp>
        <p:nvSpPr>
          <p:cNvPr id="166" name="Gleichschenkliges Dreieck 52">
            <a:extLst>
              <a:ext uri="{FF2B5EF4-FFF2-40B4-BE49-F238E27FC236}">
                <a16:creationId xmlns:a16="http://schemas.microsoft.com/office/drawing/2014/main" id="{F2106078-7B0D-9841-90F1-AD2F8C5581D0}"/>
              </a:ext>
            </a:extLst>
          </p:cNvPr>
          <p:cNvSpPr/>
          <p:nvPr/>
        </p:nvSpPr>
        <p:spPr>
          <a:xfrm rot="5400000">
            <a:off x="2927984" y="3287368"/>
            <a:ext cx="144016" cy="144016"/>
          </a:xfrm>
          <a:prstGeom prst="triangle">
            <a:avLst/>
          </a:prstGeom>
          <a:solidFill>
            <a:schemeClr val="bg1">
              <a:lumMod val="95000"/>
            </a:schemeClr>
          </a:solidFill>
          <a:ln w="9525">
            <a:noFill/>
          </a:ln>
          <a:effectLst>
            <a:outerShdw blurRad="796129" dist="25400" dir="54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167" name="Gleichschenkliges Dreieck 53">
            <a:extLst>
              <a:ext uri="{FF2B5EF4-FFF2-40B4-BE49-F238E27FC236}">
                <a16:creationId xmlns:a16="http://schemas.microsoft.com/office/drawing/2014/main" id="{3944E1B2-5F66-044F-A9D9-682A17697FD4}"/>
              </a:ext>
            </a:extLst>
          </p:cNvPr>
          <p:cNvSpPr/>
          <p:nvPr/>
        </p:nvSpPr>
        <p:spPr>
          <a:xfrm rot="5400000">
            <a:off x="7491279" y="3287384"/>
            <a:ext cx="144016" cy="144016"/>
          </a:xfrm>
          <a:prstGeom prst="triangle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168" name="Gleichschenkliges Dreieck 54">
            <a:extLst>
              <a:ext uri="{FF2B5EF4-FFF2-40B4-BE49-F238E27FC236}">
                <a16:creationId xmlns:a16="http://schemas.microsoft.com/office/drawing/2014/main" id="{32154DF8-11D2-C14B-8B5E-B113DFA8CBDD}"/>
              </a:ext>
            </a:extLst>
          </p:cNvPr>
          <p:cNvSpPr/>
          <p:nvPr/>
        </p:nvSpPr>
        <p:spPr>
          <a:xfrm rot="5400000">
            <a:off x="9820462" y="3287384"/>
            <a:ext cx="144016" cy="144016"/>
          </a:xfrm>
          <a:prstGeom prst="triangle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cxnSp>
        <p:nvCxnSpPr>
          <p:cNvPr id="169" name="Gerade Verbindung mit Pfeil 55">
            <a:extLst>
              <a:ext uri="{FF2B5EF4-FFF2-40B4-BE49-F238E27FC236}">
                <a16:creationId xmlns:a16="http://schemas.microsoft.com/office/drawing/2014/main" id="{004DD720-6051-7242-A928-1004A256AB49}"/>
              </a:ext>
            </a:extLst>
          </p:cNvPr>
          <p:cNvCxnSpPr>
            <a:cxnSpLocks/>
          </p:cNvCxnSpPr>
          <p:nvPr/>
        </p:nvCxnSpPr>
        <p:spPr>
          <a:xfrm>
            <a:off x="1972462" y="3071368"/>
            <a:ext cx="8928000" cy="0"/>
          </a:xfrm>
          <a:prstGeom prst="straightConnector1">
            <a:avLst/>
          </a:prstGeom>
          <a:ln w="22225">
            <a:solidFill>
              <a:schemeClr val="bg1">
                <a:lumMod val="8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7" name="Rechteck 58">
            <a:extLst>
              <a:ext uri="{FF2B5EF4-FFF2-40B4-BE49-F238E27FC236}">
                <a16:creationId xmlns:a16="http://schemas.microsoft.com/office/drawing/2014/main" id="{05354DCC-6A13-9348-9B5A-D90DE0EB1DBA}"/>
              </a:ext>
            </a:extLst>
          </p:cNvPr>
          <p:cNvSpPr/>
          <p:nvPr/>
        </p:nvSpPr>
        <p:spPr>
          <a:xfrm>
            <a:off x="3124462" y="3154054"/>
            <a:ext cx="864000" cy="38457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rgbClr val="2850A0"/>
            </a:solidFill>
          </a:ln>
          <a:effectLst>
            <a:outerShdw blurRad="50800" dist="38100" dir="5640000" sx="108337" sy="108337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rgbClr val="3264C8"/>
                </a:solidFill>
              </a:rPr>
              <a:t>Clean</a:t>
            </a:r>
          </a:p>
        </p:txBody>
      </p:sp>
      <p:sp>
        <p:nvSpPr>
          <p:cNvPr id="188" name="Gleichschenkliges Dreieck 59">
            <a:extLst>
              <a:ext uri="{FF2B5EF4-FFF2-40B4-BE49-F238E27FC236}">
                <a16:creationId xmlns:a16="http://schemas.microsoft.com/office/drawing/2014/main" id="{979FD7E3-86DE-D74A-9ED0-576E99D702B9}"/>
              </a:ext>
            </a:extLst>
          </p:cNvPr>
          <p:cNvSpPr/>
          <p:nvPr/>
        </p:nvSpPr>
        <p:spPr>
          <a:xfrm rot="5400000">
            <a:off x="4079984" y="3287384"/>
            <a:ext cx="144016" cy="144016"/>
          </a:xfrm>
          <a:prstGeom prst="triangle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189" name="Rechteck 65">
            <a:extLst>
              <a:ext uri="{FF2B5EF4-FFF2-40B4-BE49-F238E27FC236}">
                <a16:creationId xmlns:a16="http://schemas.microsoft.com/office/drawing/2014/main" id="{2049C425-3E06-D24B-8F6E-039587387B01}"/>
              </a:ext>
            </a:extLst>
          </p:cNvPr>
          <p:cNvSpPr/>
          <p:nvPr/>
        </p:nvSpPr>
        <p:spPr>
          <a:xfrm>
            <a:off x="6580462" y="3143368"/>
            <a:ext cx="864000" cy="40594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rgbClr val="2850A0"/>
            </a:solidFill>
          </a:ln>
          <a:effectLst>
            <a:outerShdw blurRad="50800" dist="38100" dir="5640000" sx="108337" sy="108337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rgbClr val="3264C8"/>
                </a:solidFill>
              </a:rPr>
              <a:t>Augment</a:t>
            </a:r>
          </a:p>
        </p:txBody>
      </p:sp>
      <p:sp>
        <p:nvSpPr>
          <p:cNvPr id="190" name="Gleichschenkliges Dreieck 66">
            <a:extLst>
              <a:ext uri="{FF2B5EF4-FFF2-40B4-BE49-F238E27FC236}">
                <a16:creationId xmlns:a16="http://schemas.microsoft.com/office/drawing/2014/main" id="{374D8FF6-9ED7-9E48-8BC0-37A7FBB4CA64}"/>
              </a:ext>
            </a:extLst>
          </p:cNvPr>
          <p:cNvSpPr/>
          <p:nvPr/>
        </p:nvSpPr>
        <p:spPr>
          <a:xfrm rot="5400000">
            <a:off x="5231984" y="3287384"/>
            <a:ext cx="144016" cy="144016"/>
          </a:xfrm>
          <a:prstGeom prst="triangle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191" name="Gleichschenkliges Dreieck 72">
            <a:extLst>
              <a:ext uri="{FF2B5EF4-FFF2-40B4-BE49-F238E27FC236}">
                <a16:creationId xmlns:a16="http://schemas.microsoft.com/office/drawing/2014/main" id="{0E4BC1DA-2E2B-DF43-BA52-C93E0CAD5EB5}"/>
              </a:ext>
            </a:extLst>
          </p:cNvPr>
          <p:cNvSpPr/>
          <p:nvPr/>
        </p:nvSpPr>
        <p:spPr>
          <a:xfrm rot="5400000">
            <a:off x="6364462" y="3287368"/>
            <a:ext cx="144016" cy="144016"/>
          </a:xfrm>
          <a:prstGeom prst="triangle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192" name="Rechteck 73">
            <a:extLst>
              <a:ext uri="{FF2B5EF4-FFF2-40B4-BE49-F238E27FC236}">
                <a16:creationId xmlns:a16="http://schemas.microsoft.com/office/drawing/2014/main" id="{7945B50E-E5AA-A043-9583-816D30DF386F}"/>
              </a:ext>
            </a:extLst>
          </p:cNvPr>
          <p:cNvSpPr/>
          <p:nvPr/>
        </p:nvSpPr>
        <p:spPr>
          <a:xfrm>
            <a:off x="5428462" y="3150594"/>
            <a:ext cx="864000" cy="39149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rgbClr val="2850A0"/>
            </a:solidFill>
          </a:ln>
          <a:effectLst>
            <a:outerShdw blurRad="50800" dist="38100" dir="5640000" sx="108337" sy="108337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rgbClr val="3264C8"/>
                </a:solidFill>
              </a:rPr>
              <a:t>Merge</a:t>
            </a:r>
          </a:p>
        </p:txBody>
      </p:sp>
      <p:sp>
        <p:nvSpPr>
          <p:cNvPr id="193" name="Rechteck 74">
            <a:extLst>
              <a:ext uri="{FF2B5EF4-FFF2-40B4-BE49-F238E27FC236}">
                <a16:creationId xmlns:a16="http://schemas.microsoft.com/office/drawing/2014/main" id="{3E5DAD90-D58B-674A-817E-D3DFC2935336}"/>
              </a:ext>
            </a:extLst>
          </p:cNvPr>
          <p:cNvSpPr/>
          <p:nvPr/>
        </p:nvSpPr>
        <p:spPr>
          <a:xfrm>
            <a:off x="8884462" y="3143369"/>
            <a:ext cx="864000" cy="40594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rgbClr val="2850A0"/>
            </a:solidFill>
          </a:ln>
          <a:effectLst>
            <a:outerShdw blurRad="50800" dist="38100" dir="5640000" sx="108337" sy="108337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rgbClr val="3264C8"/>
                </a:solidFill>
              </a:rPr>
              <a:t>Format</a:t>
            </a:r>
          </a:p>
        </p:txBody>
      </p:sp>
      <p:sp>
        <p:nvSpPr>
          <p:cNvPr id="194" name="Gleichschenkliges Dreieck 75">
            <a:extLst>
              <a:ext uri="{FF2B5EF4-FFF2-40B4-BE49-F238E27FC236}">
                <a16:creationId xmlns:a16="http://schemas.microsoft.com/office/drawing/2014/main" id="{5E2C4D80-B976-AD45-B22B-F3DB8180175D}"/>
              </a:ext>
            </a:extLst>
          </p:cNvPr>
          <p:cNvSpPr/>
          <p:nvPr/>
        </p:nvSpPr>
        <p:spPr>
          <a:xfrm rot="5400000">
            <a:off x="8703112" y="3287384"/>
            <a:ext cx="144016" cy="144016"/>
          </a:xfrm>
          <a:prstGeom prst="triangle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195" name="Rechteck 4">
            <a:extLst>
              <a:ext uri="{FF2B5EF4-FFF2-40B4-BE49-F238E27FC236}">
                <a16:creationId xmlns:a16="http://schemas.microsoft.com/office/drawing/2014/main" id="{5F802801-8D2A-4D4B-8BC6-C690F6E87F13}"/>
              </a:ext>
            </a:extLst>
          </p:cNvPr>
          <p:cNvSpPr/>
          <p:nvPr/>
        </p:nvSpPr>
        <p:spPr>
          <a:xfrm>
            <a:off x="1972462" y="3719368"/>
            <a:ext cx="955522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Load data from files:</a:t>
            </a:r>
            <a:br>
              <a:rPr lang="en-US" sz="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Excel, CSV,</a:t>
            </a:r>
            <a:br>
              <a:rPr lang="en-US" sz="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HTML, XML,</a:t>
            </a:r>
            <a:br>
              <a:rPr lang="en-US" sz="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JSON, ZIP, TXT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Load data from</a:t>
            </a:r>
            <a:br>
              <a:rPr lang="en-US" sz="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web pages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Load data from</a:t>
            </a:r>
            <a:br>
              <a:rPr lang="en-US" sz="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database exports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Search and Identify</a:t>
            </a:r>
            <a:br>
              <a:rPr lang="en-US" sz="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any files to import</a:t>
            </a:r>
          </a:p>
          <a:p>
            <a:pPr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</a:pPr>
            <a:endParaRPr lang="en-US" sz="8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96" name="Rechteck 77">
            <a:extLst>
              <a:ext uri="{FF2B5EF4-FFF2-40B4-BE49-F238E27FC236}">
                <a16:creationId xmlns:a16="http://schemas.microsoft.com/office/drawing/2014/main" id="{653B4D16-E3E8-7040-AF33-4CB391482399}"/>
              </a:ext>
            </a:extLst>
          </p:cNvPr>
          <p:cNvSpPr/>
          <p:nvPr/>
        </p:nvSpPr>
        <p:spPr>
          <a:xfrm>
            <a:off x="4276462" y="3719368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Identify relevant</a:t>
            </a:r>
            <a:br>
              <a:rPr lang="en-US" sz="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data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Harmonize</a:t>
            </a:r>
            <a:br>
              <a:rPr lang="en-US" sz="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terminologies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Resolve</a:t>
            </a:r>
            <a:br>
              <a:rPr lang="en-US" sz="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inconsistencies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Fill missing data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Eliminate</a:t>
            </a:r>
            <a:br>
              <a:rPr lang="en-US" sz="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duplications</a:t>
            </a:r>
          </a:p>
        </p:txBody>
      </p:sp>
      <p:sp>
        <p:nvSpPr>
          <p:cNvPr id="198" name="Rechteck 78">
            <a:extLst>
              <a:ext uri="{FF2B5EF4-FFF2-40B4-BE49-F238E27FC236}">
                <a16:creationId xmlns:a16="http://schemas.microsoft.com/office/drawing/2014/main" id="{F9E0246B-D35A-1B4D-98C6-9FCCCB60D935}"/>
              </a:ext>
            </a:extLst>
          </p:cNvPr>
          <p:cNvSpPr/>
          <p:nvPr/>
        </p:nvSpPr>
        <p:spPr>
          <a:xfrm>
            <a:off x="3124462" y="3719368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Clean syntax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Check and </a:t>
            </a:r>
            <a:br>
              <a:rPr lang="en-US" sz="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align headers</a:t>
            </a:r>
            <a:br>
              <a:rPr lang="en-US" sz="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and structure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Explore and </a:t>
            </a:r>
            <a:br>
              <a:rPr lang="en-US" sz="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extract sub-tables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Filter out data</a:t>
            </a:r>
            <a:br>
              <a:rPr lang="en-US" sz="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not needed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Align number</a:t>
            </a:r>
            <a:br>
              <a:rPr lang="en-US" sz="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formats</a:t>
            </a:r>
          </a:p>
        </p:txBody>
      </p:sp>
      <p:sp>
        <p:nvSpPr>
          <p:cNvPr id="199" name="Rechteck 79">
            <a:extLst>
              <a:ext uri="{FF2B5EF4-FFF2-40B4-BE49-F238E27FC236}">
                <a16:creationId xmlns:a16="http://schemas.microsoft.com/office/drawing/2014/main" id="{DFA26736-B3AB-B649-A23F-954F2549641F}"/>
              </a:ext>
            </a:extLst>
          </p:cNvPr>
          <p:cNvSpPr/>
          <p:nvPr/>
        </p:nvSpPr>
        <p:spPr>
          <a:xfrm>
            <a:off x="5428462" y="3719368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Merge </a:t>
            </a:r>
            <a:br>
              <a:rPr lang="en-US" sz="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multiple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Consolidate</a:t>
            </a:r>
            <a:br>
              <a:rPr lang="en-US" sz="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individual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Compare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Identify commonalities </a:t>
            </a:r>
            <a:br>
              <a:rPr lang="en-US" sz="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in multiple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Eliminate redundancies</a:t>
            </a:r>
          </a:p>
        </p:txBody>
      </p:sp>
      <p:sp>
        <p:nvSpPr>
          <p:cNvPr id="200" name="Rechteck 80">
            <a:extLst>
              <a:ext uri="{FF2B5EF4-FFF2-40B4-BE49-F238E27FC236}">
                <a16:creationId xmlns:a16="http://schemas.microsoft.com/office/drawing/2014/main" id="{EF53819C-7947-8E49-A862-C1E2988A2021}"/>
              </a:ext>
            </a:extLst>
          </p:cNvPr>
          <p:cNvSpPr/>
          <p:nvPr/>
        </p:nvSpPr>
        <p:spPr>
          <a:xfrm>
            <a:off x="6602096" y="3719368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Retrieve data</a:t>
            </a:r>
            <a:br>
              <a:rPr lang="en-US" sz="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from lookup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Add new calculated</a:t>
            </a:r>
            <a:br>
              <a:rPr lang="en-US" sz="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fields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Enrich the</a:t>
            </a:r>
            <a:br>
              <a:rPr lang="en-US" sz="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information value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lang="en-US" sz="8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01" name="Rechteck 86">
            <a:extLst>
              <a:ext uri="{FF2B5EF4-FFF2-40B4-BE49-F238E27FC236}">
                <a16:creationId xmlns:a16="http://schemas.microsoft.com/office/drawing/2014/main" id="{56139EF0-2967-B143-95F4-C5D94CEDB19E}"/>
              </a:ext>
            </a:extLst>
          </p:cNvPr>
          <p:cNvSpPr/>
          <p:nvPr/>
        </p:nvSpPr>
        <p:spPr>
          <a:xfrm>
            <a:off x="7732462" y="3719368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Analyze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Calculate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Pivots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Sort contents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Statistics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Align results</a:t>
            </a:r>
          </a:p>
        </p:txBody>
      </p:sp>
      <p:sp>
        <p:nvSpPr>
          <p:cNvPr id="202" name="Rechteck 88">
            <a:extLst>
              <a:ext uri="{FF2B5EF4-FFF2-40B4-BE49-F238E27FC236}">
                <a16:creationId xmlns:a16="http://schemas.microsoft.com/office/drawing/2014/main" id="{B865143E-407B-A445-9C58-043FEF256A21}"/>
              </a:ext>
            </a:extLst>
          </p:cNvPr>
          <p:cNvSpPr/>
          <p:nvPr/>
        </p:nvSpPr>
        <p:spPr>
          <a:xfrm>
            <a:off x="8884462" y="3719368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Sort and arrange</a:t>
            </a:r>
            <a:br>
              <a:rPr lang="en-US" sz="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rows and columns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Format numbers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Add style,</a:t>
            </a:r>
            <a:br>
              <a:rPr lang="en-US" sz="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formats and</a:t>
            </a:r>
            <a:br>
              <a:rPr lang="en-US" sz="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colors</a:t>
            </a:r>
          </a:p>
        </p:txBody>
      </p:sp>
      <p:sp>
        <p:nvSpPr>
          <p:cNvPr id="203" name="Rechteck 89">
            <a:extLst>
              <a:ext uri="{FF2B5EF4-FFF2-40B4-BE49-F238E27FC236}">
                <a16:creationId xmlns:a16="http://schemas.microsoft.com/office/drawing/2014/main" id="{3D5820B3-579A-E546-A411-6EBCBF1DD71A}"/>
              </a:ext>
            </a:extLst>
          </p:cNvPr>
          <p:cNvSpPr/>
          <p:nvPr/>
        </p:nvSpPr>
        <p:spPr>
          <a:xfrm>
            <a:off x="10036461" y="3719368"/>
            <a:ext cx="1099539" cy="948109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Save data to files:</a:t>
            </a:r>
            <a:br>
              <a:rPr lang="en-US" sz="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Excel, CSV,</a:t>
            </a:r>
            <a:br>
              <a:rPr lang="en-US" sz="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HTML, XML,</a:t>
            </a:r>
            <a:br>
              <a:rPr lang="en-US" sz="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JSON, ZIP, TXT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Trigger other tools</a:t>
            </a:r>
            <a:br>
              <a:rPr lang="en-US" sz="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that data is available</a:t>
            </a:r>
          </a:p>
        </p:txBody>
      </p:sp>
      <p:grpSp>
        <p:nvGrpSpPr>
          <p:cNvPr id="204" name="Group">
            <a:extLst>
              <a:ext uri="{FF2B5EF4-FFF2-40B4-BE49-F238E27FC236}">
                <a16:creationId xmlns:a16="http://schemas.microsoft.com/office/drawing/2014/main" id="{50FD9F08-11E1-944F-9267-A79E9C11C250}"/>
              </a:ext>
            </a:extLst>
          </p:cNvPr>
          <p:cNvGrpSpPr/>
          <p:nvPr/>
        </p:nvGrpSpPr>
        <p:grpSpPr>
          <a:xfrm>
            <a:off x="5606490" y="5708586"/>
            <a:ext cx="705510" cy="816414"/>
            <a:chOff x="0" y="0"/>
            <a:chExt cx="667887" cy="788698"/>
          </a:xfrm>
        </p:grpSpPr>
        <p:sp>
          <p:nvSpPr>
            <p:cNvPr id="205" name="Rectangle">
              <a:extLst>
                <a:ext uri="{FF2B5EF4-FFF2-40B4-BE49-F238E27FC236}">
                  <a16:creationId xmlns:a16="http://schemas.microsoft.com/office/drawing/2014/main" id="{29CBE8A2-AAEA-1541-9942-4ADE96A90D0D}"/>
                </a:ext>
              </a:extLst>
            </p:cNvPr>
            <p:cNvSpPr/>
            <p:nvPr/>
          </p:nvSpPr>
          <p:spPr>
            <a:xfrm>
              <a:off x="5014" y="0"/>
              <a:ext cx="662874" cy="76891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chemeClr val="accent1">
                  <a:satOff val="-3054"/>
                  <a:lumOff val="-11647"/>
                </a:schemeClr>
              </a:solidFill>
              <a:prstDash val="solid"/>
              <a:round/>
            </a:ln>
            <a:effectLst>
              <a:outerShdw blurRad="38100" dist="58100" dir="6673739" rotWithShape="0">
                <a:srgbClr val="000000">
                  <a:alpha val="38000"/>
                </a:srgbClr>
              </a:outerShdw>
            </a:effectLst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206" name="Bar Chart">
              <a:extLst>
                <a:ext uri="{FF2B5EF4-FFF2-40B4-BE49-F238E27FC236}">
                  <a16:creationId xmlns:a16="http://schemas.microsoft.com/office/drawing/2014/main" id="{CDF758D0-DC45-2742-A02C-2F5E8EFBE0D8}"/>
                </a:ext>
              </a:extLst>
            </p:cNvPr>
            <p:cNvSpPr/>
            <p:nvPr/>
          </p:nvSpPr>
          <p:spPr>
            <a:xfrm>
              <a:off x="54718" y="27068"/>
              <a:ext cx="262121" cy="2614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lnTo>
                    <a:pt x="0" y="21404"/>
                  </a:lnTo>
                  <a:cubicBezTo>
                    <a:pt x="0" y="21511"/>
                    <a:pt x="87" y="21600"/>
                    <a:pt x="194" y="21600"/>
                  </a:cubicBezTo>
                  <a:lnTo>
                    <a:pt x="21406" y="21600"/>
                  </a:lnTo>
                  <a:cubicBezTo>
                    <a:pt x="21513" y="21600"/>
                    <a:pt x="21600" y="21511"/>
                    <a:pt x="21600" y="21404"/>
                  </a:cubicBezTo>
                  <a:lnTo>
                    <a:pt x="21600" y="20822"/>
                  </a:lnTo>
                  <a:cubicBezTo>
                    <a:pt x="21600" y="20715"/>
                    <a:pt x="21513" y="20628"/>
                    <a:pt x="21406" y="20628"/>
                  </a:cubicBezTo>
                  <a:lnTo>
                    <a:pt x="1163" y="20628"/>
                  </a:lnTo>
                  <a:cubicBezTo>
                    <a:pt x="1057" y="20628"/>
                    <a:pt x="970" y="20539"/>
                    <a:pt x="970" y="20432"/>
                  </a:cubicBezTo>
                  <a:lnTo>
                    <a:pt x="970" y="194"/>
                  </a:lnTo>
                  <a:cubicBezTo>
                    <a:pt x="970" y="87"/>
                    <a:pt x="883" y="0"/>
                    <a:pt x="776" y="0"/>
                  </a:cubicBezTo>
                  <a:lnTo>
                    <a:pt x="194" y="0"/>
                  </a:lnTo>
                  <a:close/>
                  <a:moveTo>
                    <a:pt x="16860" y="3004"/>
                  </a:moveTo>
                  <a:lnTo>
                    <a:pt x="16860" y="19065"/>
                  </a:lnTo>
                  <a:lnTo>
                    <a:pt x="19553" y="19065"/>
                  </a:lnTo>
                  <a:lnTo>
                    <a:pt x="19553" y="3004"/>
                  </a:lnTo>
                  <a:lnTo>
                    <a:pt x="16860" y="3004"/>
                  </a:lnTo>
                  <a:close/>
                  <a:moveTo>
                    <a:pt x="7272" y="6922"/>
                  </a:moveTo>
                  <a:lnTo>
                    <a:pt x="7272" y="19065"/>
                  </a:lnTo>
                  <a:lnTo>
                    <a:pt x="9965" y="19065"/>
                  </a:lnTo>
                  <a:lnTo>
                    <a:pt x="9965" y="6922"/>
                  </a:lnTo>
                  <a:lnTo>
                    <a:pt x="7272" y="6922"/>
                  </a:lnTo>
                  <a:close/>
                  <a:moveTo>
                    <a:pt x="12066" y="10127"/>
                  </a:moveTo>
                  <a:lnTo>
                    <a:pt x="12066" y="19065"/>
                  </a:lnTo>
                  <a:lnTo>
                    <a:pt x="14759" y="19065"/>
                  </a:lnTo>
                  <a:lnTo>
                    <a:pt x="14759" y="10127"/>
                  </a:lnTo>
                  <a:lnTo>
                    <a:pt x="12066" y="10127"/>
                  </a:lnTo>
                  <a:close/>
                  <a:moveTo>
                    <a:pt x="2478" y="15151"/>
                  </a:moveTo>
                  <a:lnTo>
                    <a:pt x="2478" y="19065"/>
                  </a:lnTo>
                  <a:lnTo>
                    <a:pt x="5171" y="19065"/>
                  </a:lnTo>
                  <a:lnTo>
                    <a:pt x="5171" y="15151"/>
                  </a:lnTo>
                  <a:lnTo>
                    <a:pt x="2478" y="15151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207" name="Line Graph">
              <a:extLst>
                <a:ext uri="{FF2B5EF4-FFF2-40B4-BE49-F238E27FC236}">
                  <a16:creationId xmlns:a16="http://schemas.microsoft.com/office/drawing/2014/main" id="{FFFAC04D-3ADF-CF4D-8BCD-7ADC7A08023A}"/>
                </a:ext>
              </a:extLst>
            </p:cNvPr>
            <p:cNvSpPr/>
            <p:nvPr/>
          </p:nvSpPr>
          <p:spPr>
            <a:xfrm>
              <a:off x="371702" y="53647"/>
              <a:ext cx="208820" cy="2082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lnTo>
                    <a:pt x="0" y="21404"/>
                  </a:lnTo>
                  <a:cubicBezTo>
                    <a:pt x="0" y="21511"/>
                    <a:pt x="87" y="21600"/>
                    <a:pt x="194" y="21600"/>
                  </a:cubicBezTo>
                  <a:lnTo>
                    <a:pt x="21406" y="21600"/>
                  </a:lnTo>
                  <a:cubicBezTo>
                    <a:pt x="21513" y="21600"/>
                    <a:pt x="21600" y="21511"/>
                    <a:pt x="21600" y="21404"/>
                  </a:cubicBezTo>
                  <a:lnTo>
                    <a:pt x="21600" y="20822"/>
                  </a:lnTo>
                  <a:cubicBezTo>
                    <a:pt x="21600" y="20715"/>
                    <a:pt x="21513" y="20628"/>
                    <a:pt x="21406" y="20628"/>
                  </a:cubicBezTo>
                  <a:lnTo>
                    <a:pt x="1163" y="20628"/>
                  </a:lnTo>
                  <a:cubicBezTo>
                    <a:pt x="1057" y="20628"/>
                    <a:pt x="970" y="20539"/>
                    <a:pt x="970" y="20432"/>
                  </a:cubicBezTo>
                  <a:lnTo>
                    <a:pt x="970" y="194"/>
                  </a:lnTo>
                  <a:cubicBezTo>
                    <a:pt x="970" y="87"/>
                    <a:pt x="883" y="0"/>
                    <a:pt x="776" y="0"/>
                  </a:cubicBezTo>
                  <a:lnTo>
                    <a:pt x="194" y="0"/>
                  </a:lnTo>
                  <a:close/>
                  <a:moveTo>
                    <a:pt x="19991" y="7364"/>
                  </a:moveTo>
                  <a:lnTo>
                    <a:pt x="17165" y="8228"/>
                  </a:lnTo>
                  <a:lnTo>
                    <a:pt x="17811" y="8832"/>
                  </a:lnTo>
                  <a:lnTo>
                    <a:pt x="13288" y="13689"/>
                  </a:lnTo>
                  <a:lnTo>
                    <a:pt x="10021" y="10341"/>
                  </a:lnTo>
                  <a:lnTo>
                    <a:pt x="2932" y="17951"/>
                  </a:lnTo>
                  <a:lnTo>
                    <a:pt x="3799" y="18763"/>
                  </a:lnTo>
                  <a:lnTo>
                    <a:pt x="10041" y="12061"/>
                  </a:lnTo>
                  <a:lnTo>
                    <a:pt x="13327" y="15430"/>
                  </a:lnTo>
                  <a:lnTo>
                    <a:pt x="13766" y="14916"/>
                  </a:lnTo>
                  <a:lnTo>
                    <a:pt x="18678" y="9644"/>
                  </a:lnTo>
                  <a:lnTo>
                    <a:pt x="19324" y="10250"/>
                  </a:lnTo>
                  <a:lnTo>
                    <a:pt x="19991" y="7364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 dirty="0"/>
            </a:p>
          </p:txBody>
        </p:sp>
        <p:grpSp>
          <p:nvGrpSpPr>
            <p:cNvPr id="208" name="Group">
              <a:extLst>
                <a:ext uri="{FF2B5EF4-FFF2-40B4-BE49-F238E27FC236}">
                  <a16:creationId xmlns:a16="http://schemas.microsoft.com/office/drawing/2014/main" id="{C03F4198-818C-A742-BB30-7464435E2AB9}"/>
                </a:ext>
              </a:extLst>
            </p:cNvPr>
            <p:cNvGrpSpPr/>
            <p:nvPr/>
          </p:nvGrpSpPr>
          <p:grpSpPr>
            <a:xfrm>
              <a:off x="50957" y="322563"/>
              <a:ext cx="570988" cy="466136"/>
              <a:chOff x="0" y="0"/>
              <a:chExt cx="570986" cy="466134"/>
            </a:xfrm>
          </p:grpSpPr>
          <p:sp>
            <p:nvSpPr>
              <p:cNvPr id="223" name="Line">
                <a:extLst>
                  <a:ext uri="{FF2B5EF4-FFF2-40B4-BE49-F238E27FC236}">
                    <a16:creationId xmlns:a16="http://schemas.microsoft.com/office/drawing/2014/main" id="{D8125244-AC63-8F4E-9ABC-093DF1ACCF87}"/>
                  </a:ext>
                </a:extLst>
              </p:cNvPr>
              <p:cNvSpPr/>
              <p:nvPr/>
            </p:nvSpPr>
            <p:spPr>
              <a:xfrm flipV="1">
                <a:off x="-1" y="-1"/>
                <a:ext cx="2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224" name="Line">
                <a:extLst>
                  <a:ext uri="{FF2B5EF4-FFF2-40B4-BE49-F238E27FC236}">
                    <a16:creationId xmlns:a16="http://schemas.microsoft.com/office/drawing/2014/main" id="{8CD8B035-8498-E148-8779-72EBE1A2BB43}"/>
                  </a:ext>
                </a:extLst>
              </p:cNvPr>
              <p:cNvSpPr/>
              <p:nvPr/>
            </p:nvSpPr>
            <p:spPr>
              <a:xfrm flipV="1">
                <a:off x="95164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225" name="Line">
                <a:extLst>
                  <a:ext uri="{FF2B5EF4-FFF2-40B4-BE49-F238E27FC236}">
                    <a16:creationId xmlns:a16="http://schemas.microsoft.com/office/drawing/2014/main" id="{735D0599-C083-464A-B3E7-8CB0E7CE1901}"/>
                  </a:ext>
                </a:extLst>
              </p:cNvPr>
              <p:cNvSpPr/>
              <p:nvPr/>
            </p:nvSpPr>
            <p:spPr>
              <a:xfrm flipV="1">
                <a:off x="570986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226" name="Line">
                <a:extLst>
                  <a:ext uri="{FF2B5EF4-FFF2-40B4-BE49-F238E27FC236}">
                    <a16:creationId xmlns:a16="http://schemas.microsoft.com/office/drawing/2014/main" id="{972D9BDE-8440-3545-9CB1-785C43F29226}"/>
                  </a:ext>
                </a:extLst>
              </p:cNvPr>
              <p:cNvSpPr/>
              <p:nvPr/>
            </p:nvSpPr>
            <p:spPr>
              <a:xfrm flipV="1">
                <a:off x="285493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227" name="Line">
                <a:extLst>
                  <a:ext uri="{FF2B5EF4-FFF2-40B4-BE49-F238E27FC236}">
                    <a16:creationId xmlns:a16="http://schemas.microsoft.com/office/drawing/2014/main" id="{F18A58F7-8794-2B43-9192-32C13C32F382}"/>
                  </a:ext>
                </a:extLst>
              </p:cNvPr>
              <p:cNvSpPr/>
              <p:nvPr/>
            </p:nvSpPr>
            <p:spPr>
              <a:xfrm flipV="1">
                <a:off x="380657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228" name="Line">
                <a:extLst>
                  <a:ext uri="{FF2B5EF4-FFF2-40B4-BE49-F238E27FC236}">
                    <a16:creationId xmlns:a16="http://schemas.microsoft.com/office/drawing/2014/main" id="{7EF6E1F1-DE0A-B541-B4EF-BBFFD80FCF46}"/>
                  </a:ext>
                </a:extLst>
              </p:cNvPr>
              <p:cNvSpPr/>
              <p:nvPr/>
            </p:nvSpPr>
            <p:spPr>
              <a:xfrm flipV="1">
                <a:off x="190328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229" name="Line">
                <a:extLst>
                  <a:ext uri="{FF2B5EF4-FFF2-40B4-BE49-F238E27FC236}">
                    <a16:creationId xmlns:a16="http://schemas.microsoft.com/office/drawing/2014/main" id="{95710A3F-228B-4F4B-B951-58F2F53D6D36}"/>
                  </a:ext>
                </a:extLst>
              </p:cNvPr>
              <p:cNvSpPr/>
              <p:nvPr/>
            </p:nvSpPr>
            <p:spPr>
              <a:xfrm flipV="1">
                <a:off x="475822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209" name="Group">
              <a:extLst>
                <a:ext uri="{FF2B5EF4-FFF2-40B4-BE49-F238E27FC236}">
                  <a16:creationId xmlns:a16="http://schemas.microsoft.com/office/drawing/2014/main" id="{E0B3F97B-6278-0F40-8B69-B05E9AF59A65}"/>
                </a:ext>
              </a:extLst>
            </p:cNvPr>
            <p:cNvGrpSpPr/>
            <p:nvPr/>
          </p:nvGrpSpPr>
          <p:grpSpPr>
            <a:xfrm>
              <a:off x="-1" y="322563"/>
              <a:ext cx="665607" cy="466136"/>
              <a:chOff x="0" y="0"/>
              <a:chExt cx="665605" cy="466134"/>
            </a:xfrm>
          </p:grpSpPr>
          <p:sp>
            <p:nvSpPr>
              <p:cNvPr id="210" name="Line">
                <a:extLst>
                  <a:ext uri="{FF2B5EF4-FFF2-40B4-BE49-F238E27FC236}">
                    <a16:creationId xmlns:a16="http://schemas.microsoft.com/office/drawing/2014/main" id="{54EA8214-F2A5-634E-8F92-76326E68006E}"/>
                  </a:ext>
                </a:extLst>
              </p:cNvPr>
              <p:cNvSpPr/>
              <p:nvPr/>
            </p:nvSpPr>
            <p:spPr>
              <a:xfrm>
                <a:off x="3617" y="38844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211" name="Line">
                <a:extLst>
                  <a:ext uri="{FF2B5EF4-FFF2-40B4-BE49-F238E27FC236}">
                    <a16:creationId xmlns:a16="http://schemas.microsoft.com/office/drawing/2014/main" id="{A8932569-B58B-8C43-B781-260B397F6612}"/>
                  </a:ext>
                </a:extLst>
              </p:cNvPr>
              <p:cNvSpPr/>
              <p:nvPr/>
            </p:nvSpPr>
            <p:spPr>
              <a:xfrm>
                <a:off x="0" y="310756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212" name="Line">
                <a:extLst>
                  <a:ext uri="{FF2B5EF4-FFF2-40B4-BE49-F238E27FC236}">
                    <a16:creationId xmlns:a16="http://schemas.microsoft.com/office/drawing/2014/main" id="{5C375767-564C-9A46-8C3A-4A0C39375DBB}"/>
                  </a:ext>
                </a:extLst>
              </p:cNvPr>
              <p:cNvSpPr/>
              <p:nvPr/>
            </p:nvSpPr>
            <p:spPr>
              <a:xfrm>
                <a:off x="0" y="427290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213" name="Line">
                <a:extLst>
                  <a:ext uri="{FF2B5EF4-FFF2-40B4-BE49-F238E27FC236}">
                    <a16:creationId xmlns:a16="http://schemas.microsoft.com/office/drawing/2014/main" id="{029CACE0-2DCC-754D-AB45-3053B16B6981}"/>
                  </a:ext>
                </a:extLst>
              </p:cNvPr>
              <p:cNvSpPr/>
              <p:nvPr/>
            </p:nvSpPr>
            <p:spPr>
              <a:xfrm>
                <a:off x="0" y="0"/>
                <a:ext cx="660180" cy="0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214" name="Line">
                <a:extLst>
                  <a:ext uri="{FF2B5EF4-FFF2-40B4-BE49-F238E27FC236}">
                    <a16:creationId xmlns:a16="http://schemas.microsoft.com/office/drawing/2014/main" id="{EC5E2A52-81DE-E04C-838B-C33AB3538EB7}"/>
                  </a:ext>
                </a:extLst>
              </p:cNvPr>
              <p:cNvSpPr/>
              <p:nvPr/>
            </p:nvSpPr>
            <p:spPr>
              <a:xfrm>
                <a:off x="0" y="77689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215" name="Line">
                <a:extLst>
                  <a:ext uri="{FF2B5EF4-FFF2-40B4-BE49-F238E27FC236}">
                    <a16:creationId xmlns:a16="http://schemas.microsoft.com/office/drawing/2014/main" id="{010A6E17-457F-1B42-A4D7-5224267AA553}"/>
                  </a:ext>
                </a:extLst>
              </p:cNvPr>
              <p:cNvSpPr/>
              <p:nvPr/>
            </p:nvSpPr>
            <p:spPr>
              <a:xfrm>
                <a:off x="0" y="466134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216" name="Line">
                <a:extLst>
                  <a:ext uri="{FF2B5EF4-FFF2-40B4-BE49-F238E27FC236}">
                    <a16:creationId xmlns:a16="http://schemas.microsoft.com/office/drawing/2014/main" id="{FB49BA75-17CD-2642-B5CE-70E3BF3CC372}"/>
                  </a:ext>
                </a:extLst>
              </p:cNvPr>
              <p:cNvSpPr/>
              <p:nvPr/>
            </p:nvSpPr>
            <p:spPr>
              <a:xfrm>
                <a:off x="0" y="194222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217" name="Line">
                <a:extLst>
                  <a:ext uri="{FF2B5EF4-FFF2-40B4-BE49-F238E27FC236}">
                    <a16:creationId xmlns:a16="http://schemas.microsoft.com/office/drawing/2014/main" id="{3F513AE9-C16B-F34C-B188-A0085A112C3C}"/>
                  </a:ext>
                </a:extLst>
              </p:cNvPr>
              <p:cNvSpPr/>
              <p:nvPr/>
            </p:nvSpPr>
            <p:spPr>
              <a:xfrm>
                <a:off x="3617" y="116533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218" name="Line">
                <a:extLst>
                  <a:ext uri="{FF2B5EF4-FFF2-40B4-BE49-F238E27FC236}">
                    <a16:creationId xmlns:a16="http://schemas.microsoft.com/office/drawing/2014/main" id="{DBFE2284-B688-EC4B-9F82-E82B482F8D24}"/>
                  </a:ext>
                </a:extLst>
              </p:cNvPr>
              <p:cNvSpPr/>
              <p:nvPr/>
            </p:nvSpPr>
            <p:spPr>
              <a:xfrm>
                <a:off x="3617" y="388445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219" name="Line">
                <a:extLst>
                  <a:ext uri="{FF2B5EF4-FFF2-40B4-BE49-F238E27FC236}">
                    <a16:creationId xmlns:a16="http://schemas.microsoft.com/office/drawing/2014/main" id="{02165BE8-7F74-ED4A-884E-2ED8A2618CDF}"/>
                  </a:ext>
                </a:extLst>
              </p:cNvPr>
              <p:cNvSpPr/>
              <p:nvPr/>
            </p:nvSpPr>
            <p:spPr>
              <a:xfrm>
                <a:off x="3617" y="233067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220" name="Line">
                <a:extLst>
                  <a:ext uri="{FF2B5EF4-FFF2-40B4-BE49-F238E27FC236}">
                    <a16:creationId xmlns:a16="http://schemas.microsoft.com/office/drawing/2014/main" id="{30B7D4D7-B27F-5340-8D73-3C368DABA888}"/>
                  </a:ext>
                </a:extLst>
              </p:cNvPr>
              <p:cNvSpPr/>
              <p:nvPr/>
            </p:nvSpPr>
            <p:spPr>
              <a:xfrm>
                <a:off x="1808" y="271911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221" name="Line">
                <a:extLst>
                  <a:ext uri="{FF2B5EF4-FFF2-40B4-BE49-F238E27FC236}">
                    <a16:creationId xmlns:a16="http://schemas.microsoft.com/office/drawing/2014/main" id="{D9D743C3-7F72-9247-877D-F6DBC13AB8D8}"/>
                  </a:ext>
                </a:extLst>
              </p:cNvPr>
              <p:cNvSpPr/>
              <p:nvPr/>
            </p:nvSpPr>
            <p:spPr>
              <a:xfrm>
                <a:off x="1808" y="349600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222" name="Line">
                <a:extLst>
                  <a:ext uri="{FF2B5EF4-FFF2-40B4-BE49-F238E27FC236}">
                    <a16:creationId xmlns:a16="http://schemas.microsoft.com/office/drawing/2014/main" id="{8DFF8921-3B81-6441-9690-6F2900CCC25C}"/>
                  </a:ext>
                </a:extLst>
              </p:cNvPr>
              <p:cNvSpPr/>
              <p:nvPr/>
            </p:nvSpPr>
            <p:spPr>
              <a:xfrm>
                <a:off x="5425" y="155378"/>
                <a:ext cx="660181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 dirty="0"/>
              </a:p>
            </p:txBody>
          </p:sp>
        </p:grpSp>
      </p:grpSp>
      <p:sp>
        <p:nvSpPr>
          <p:cNvPr id="186" name="Rectangle 79">
            <a:extLst>
              <a:ext uri="{FF2B5EF4-FFF2-40B4-BE49-F238E27FC236}">
                <a16:creationId xmlns:a16="http://schemas.microsoft.com/office/drawing/2014/main" id="{F1164FCE-5B3B-5242-B016-BEFDF6659E4E}"/>
              </a:ext>
            </a:extLst>
          </p:cNvPr>
          <p:cNvSpPr/>
          <p:nvPr/>
        </p:nvSpPr>
        <p:spPr>
          <a:xfrm>
            <a:off x="7068000" y="1336875"/>
            <a:ext cx="15199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Many complex</a:t>
            </a:r>
          </a:p>
          <a:p>
            <a:pPr algn="ctr"/>
            <a:r>
              <a:rPr lang="en-US" sz="14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 sources</a:t>
            </a:r>
            <a:endParaRPr lang="en-US" sz="14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230" name="Group 229">
            <a:extLst>
              <a:ext uri="{FF2B5EF4-FFF2-40B4-BE49-F238E27FC236}">
                <a16:creationId xmlns:a16="http://schemas.microsoft.com/office/drawing/2014/main" id="{1869FAE5-5CF2-0D4C-8F6D-82DECBFE6C52}"/>
              </a:ext>
            </a:extLst>
          </p:cNvPr>
          <p:cNvGrpSpPr/>
          <p:nvPr/>
        </p:nvGrpSpPr>
        <p:grpSpPr>
          <a:xfrm>
            <a:off x="4870294" y="1407595"/>
            <a:ext cx="1817570" cy="381780"/>
            <a:chOff x="1224722" y="4834720"/>
            <a:chExt cx="1817570" cy="381780"/>
          </a:xfrm>
        </p:grpSpPr>
        <p:grpSp>
          <p:nvGrpSpPr>
            <p:cNvPr id="231" name="Group 230">
              <a:extLst>
                <a:ext uri="{FF2B5EF4-FFF2-40B4-BE49-F238E27FC236}">
                  <a16:creationId xmlns:a16="http://schemas.microsoft.com/office/drawing/2014/main" id="{BFE87EFA-E243-2149-9953-2EFF17F1BF6A}"/>
                </a:ext>
              </a:extLst>
            </p:cNvPr>
            <p:cNvGrpSpPr/>
            <p:nvPr/>
          </p:nvGrpSpPr>
          <p:grpSpPr>
            <a:xfrm>
              <a:off x="1224722" y="4860923"/>
              <a:ext cx="288497" cy="329375"/>
              <a:chOff x="3732405" y="2367361"/>
              <a:chExt cx="288497" cy="329375"/>
            </a:xfrm>
          </p:grpSpPr>
          <p:sp>
            <p:nvSpPr>
              <p:cNvPr id="265" name="Rectangle">
                <a:extLst>
                  <a:ext uri="{FF2B5EF4-FFF2-40B4-BE49-F238E27FC236}">
                    <a16:creationId xmlns:a16="http://schemas.microsoft.com/office/drawing/2014/main" id="{C9FFB6DD-C507-254E-BAC1-FBE23F34EF2B}"/>
                  </a:ext>
                </a:extLst>
              </p:cNvPr>
              <p:cNvSpPr/>
              <p:nvPr/>
            </p:nvSpPr>
            <p:spPr>
              <a:xfrm>
                <a:off x="3732405" y="2367361"/>
                <a:ext cx="175089" cy="256651"/>
              </a:xfrm>
              <a:prstGeom prst="rect">
                <a:avLst/>
              </a:pr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65517" dir="7882388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266" name="Rectangle">
                <a:extLst>
                  <a:ext uri="{FF2B5EF4-FFF2-40B4-BE49-F238E27FC236}">
                    <a16:creationId xmlns:a16="http://schemas.microsoft.com/office/drawing/2014/main" id="{E4246D9C-34E8-3548-B418-8F7BB0C2840D}"/>
                  </a:ext>
                </a:extLst>
              </p:cNvPr>
              <p:cNvSpPr/>
              <p:nvPr/>
            </p:nvSpPr>
            <p:spPr>
              <a:xfrm>
                <a:off x="3784746" y="2403722"/>
                <a:ext cx="175090" cy="256652"/>
              </a:xfrm>
              <a:prstGeom prst="rect">
                <a:avLst/>
              </a:pr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65517" dir="4905046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267" name="Rectangle">
                <a:extLst>
                  <a:ext uri="{FF2B5EF4-FFF2-40B4-BE49-F238E27FC236}">
                    <a16:creationId xmlns:a16="http://schemas.microsoft.com/office/drawing/2014/main" id="{D18F0A8D-EC57-ED43-82A7-514B2CE8312B}"/>
                  </a:ext>
                </a:extLst>
              </p:cNvPr>
              <p:cNvSpPr/>
              <p:nvPr/>
            </p:nvSpPr>
            <p:spPr>
              <a:xfrm>
                <a:off x="3845812" y="2440084"/>
                <a:ext cx="175090" cy="256652"/>
              </a:xfrm>
              <a:prstGeom prst="rect">
                <a:avLst/>
              </a:pr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65517" dir="6203283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232" name="Group 231">
              <a:extLst>
                <a:ext uri="{FF2B5EF4-FFF2-40B4-BE49-F238E27FC236}">
                  <a16:creationId xmlns:a16="http://schemas.microsoft.com/office/drawing/2014/main" id="{0B1AD322-38D3-B24D-993B-A605C3949B9C}"/>
                </a:ext>
              </a:extLst>
            </p:cNvPr>
            <p:cNvGrpSpPr/>
            <p:nvPr/>
          </p:nvGrpSpPr>
          <p:grpSpPr>
            <a:xfrm>
              <a:off x="2267791" y="4849132"/>
              <a:ext cx="288496" cy="352957"/>
              <a:chOff x="3732405" y="3352009"/>
              <a:chExt cx="288496" cy="352957"/>
            </a:xfrm>
          </p:grpSpPr>
          <p:sp>
            <p:nvSpPr>
              <p:cNvPr id="263" name="Cylinder">
                <a:extLst>
                  <a:ext uri="{FF2B5EF4-FFF2-40B4-BE49-F238E27FC236}">
                    <a16:creationId xmlns:a16="http://schemas.microsoft.com/office/drawing/2014/main" id="{38B3D389-A5A5-064F-90ED-D3A3EC2379A7}"/>
                  </a:ext>
                </a:extLst>
              </p:cNvPr>
              <p:cNvSpPr/>
              <p:nvPr/>
            </p:nvSpPr>
            <p:spPr>
              <a:xfrm>
                <a:off x="3732405" y="3352009"/>
                <a:ext cx="201350" cy="2658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21600" extrusionOk="0">
                    <a:moveTo>
                      <a:pt x="9839" y="0"/>
                    </a:moveTo>
                    <a:cubicBezTo>
                      <a:pt x="7321" y="0"/>
                      <a:pt x="4803" y="241"/>
                      <a:pt x="2882" y="724"/>
                    </a:cubicBezTo>
                    <a:cubicBezTo>
                      <a:pt x="-961" y="1689"/>
                      <a:pt x="-961" y="3255"/>
                      <a:pt x="2882" y="4221"/>
                    </a:cubicBezTo>
                    <a:cubicBezTo>
                      <a:pt x="6724" y="5186"/>
                      <a:pt x="12954" y="5186"/>
                      <a:pt x="16796" y="4221"/>
                    </a:cubicBezTo>
                    <a:cubicBezTo>
                      <a:pt x="20639" y="3255"/>
                      <a:pt x="20639" y="1689"/>
                      <a:pt x="16796" y="724"/>
                    </a:cubicBezTo>
                    <a:cubicBezTo>
                      <a:pt x="14875" y="241"/>
                      <a:pt x="12357" y="0"/>
                      <a:pt x="9839" y="0"/>
                    </a:cubicBezTo>
                    <a:close/>
                    <a:moveTo>
                      <a:pt x="0" y="3593"/>
                    </a:moveTo>
                    <a:lnTo>
                      <a:pt x="0" y="18993"/>
                    </a:lnTo>
                    <a:cubicBezTo>
                      <a:pt x="0" y="20356"/>
                      <a:pt x="4405" y="21600"/>
                      <a:pt x="9839" y="21600"/>
                    </a:cubicBezTo>
                    <a:cubicBezTo>
                      <a:pt x="15273" y="21600"/>
                      <a:pt x="19678" y="20356"/>
                      <a:pt x="19678" y="18993"/>
                    </a:cubicBezTo>
                    <a:lnTo>
                      <a:pt x="19678" y="3593"/>
                    </a:lnTo>
                    <a:cubicBezTo>
                      <a:pt x="18279" y="4621"/>
                      <a:pt x="14401" y="5357"/>
                      <a:pt x="9839" y="5357"/>
                    </a:cubicBezTo>
                    <a:cubicBezTo>
                      <a:pt x="5277" y="5357"/>
                      <a:pt x="1399" y="4621"/>
                      <a:pt x="0" y="3593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78217" dir="7882388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264" name="Cylinder">
                <a:extLst>
                  <a:ext uri="{FF2B5EF4-FFF2-40B4-BE49-F238E27FC236}">
                    <a16:creationId xmlns:a16="http://schemas.microsoft.com/office/drawing/2014/main" id="{70327F22-1728-DD4B-85EA-842C31B53409}"/>
                  </a:ext>
                </a:extLst>
              </p:cNvPr>
              <p:cNvSpPr/>
              <p:nvPr/>
            </p:nvSpPr>
            <p:spPr>
              <a:xfrm>
                <a:off x="3819551" y="3439156"/>
                <a:ext cx="201350" cy="2658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21600" extrusionOk="0">
                    <a:moveTo>
                      <a:pt x="9839" y="0"/>
                    </a:moveTo>
                    <a:cubicBezTo>
                      <a:pt x="7321" y="0"/>
                      <a:pt x="4803" y="241"/>
                      <a:pt x="2882" y="724"/>
                    </a:cubicBezTo>
                    <a:cubicBezTo>
                      <a:pt x="-961" y="1689"/>
                      <a:pt x="-961" y="3255"/>
                      <a:pt x="2882" y="4221"/>
                    </a:cubicBezTo>
                    <a:cubicBezTo>
                      <a:pt x="6724" y="5186"/>
                      <a:pt x="12954" y="5186"/>
                      <a:pt x="16796" y="4221"/>
                    </a:cubicBezTo>
                    <a:cubicBezTo>
                      <a:pt x="20639" y="3255"/>
                      <a:pt x="20639" y="1689"/>
                      <a:pt x="16796" y="724"/>
                    </a:cubicBezTo>
                    <a:cubicBezTo>
                      <a:pt x="14875" y="241"/>
                      <a:pt x="12357" y="0"/>
                      <a:pt x="9839" y="0"/>
                    </a:cubicBezTo>
                    <a:close/>
                    <a:moveTo>
                      <a:pt x="0" y="3593"/>
                    </a:moveTo>
                    <a:lnTo>
                      <a:pt x="0" y="18993"/>
                    </a:lnTo>
                    <a:cubicBezTo>
                      <a:pt x="0" y="20356"/>
                      <a:pt x="4405" y="21600"/>
                      <a:pt x="9839" y="21600"/>
                    </a:cubicBezTo>
                    <a:cubicBezTo>
                      <a:pt x="15273" y="21600"/>
                      <a:pt x="19678" y="20356"/>
                      <a:pt x="19678" y="18993"/>
                    </a:cubicBezTo>
                    <a:lnTo>
                      <a:pt x="19678" y="3593"/>
                    </a:lnTo>
                    <a:cubicBezTo>
                      <a:pt x="18279" y="4621"/>
                      <a:pt x="14401" y="5357"/>
                      <a:pt x="9839" y="5357"/>
                    </a:cubicBezTo>
                    <a:cubicBezTo>
                      <a:pt x="5277" y="5357"/>
                      <a:pt x="1399" y="4621"/>
                      <a:pt x="0" y="3593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71525" dir="7882388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233" name="Gruppieren 12">
              <a:extLst>
                <a:ext uri="{FF2B5EF4-FFF2-40B4-BE49-F238E27FC236}">
                  <a16:creationId xmlns:a16="http://schemas.microsoft.com/office/drawing/2014/main" id="{9AEB9E2C-69D5-6747-9095-CCB12D80E8E6}"/>
                </a:ext>
              </a:extLst>
            </p:cNvPr>
            <p:cNvGrpSpPr/>
            <p:nvPr/>
          </p:nvGrpSpPr>
          <p:grpSpPr>
            <a:xfrm>
              <a:off x="2718292" y="4863610"/>
              <a:ext cx="324000" cy="324000"/>
              <a:chOff x="2495600" y="4725144"/>
              <a:chExt cx="324000" cy="324000"/>
            </a:xfrm>
          </p:grpSpPr>
          <p:sp>
            <p:nvSpPr>
              <p:cNvPr id="261" name="World">
                <a:extLst>
                  <a:ext uri="{FF2B5EF4-FFF2-40B4-BE49-F238E27FC236}">
                    <a16:creationId xmlns:a16="http://schemas.microsoft.com/office/drawing/2014/main" id="{D0D888E7-F5E2-D94F-8FDD-1FD2FF346916}"/>
                  </a:ext>
                </a:extLst>
              </p:cNvPr>
              <p:cNvSpPr/>
              <p:nvPr/>
            </p:nvSpPr>
            <p:spPr>
              <a:xfrm>
                <a:off x="2495600" y="4725144"/>
                <a:ext cx="324000" cy="3240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4845" y="0"/>
                      <a:pt x="0" y="4845"/>
                      <a:pt x="0" y="10800"/>
                    </a:cubicBezTo>
                    <a:cubicBezTo>
                      <a:pt x="0" y="16755"/>
                      <a:pt x="4845" y="21600"/>
                      <a:pt x="10800" y="21600"/>
                    </a:cubicBezTo>
                    <a:cubicBezTo>
                      <a:pt x="16755" y="21600"/>
                      <a:pt x="21600" y="16755"/>
                      <a:pt x="21600" y="10800"/>
                    </a:cubicBezTo>
                    <a:cubicBezTo>
                      <a:pt x="21600" y="4845"/>
                      <a:pt x="16755" y="0"/>
                      <a:pt x="10800" y="0"/>
                    </a:cubicBezTo>
                    <a:close/>
                    <a:moveTo>
                      <a:pt x="11993" y="938"/>
                    </a:moveTo>
                    <a:cubicBezTo>
                      <a:pt x="14122" y="1194"/>
                      <a:pt x="16044" y="2125"/>
                      <a:pt x="17542" y="3512"/>
                    </a:cubicBezTo>
                    <a:cubicBezTo>
                      <a:pt x="16898" y="4108"/>
                      <a:pt x="16188" y="4611"/>
                      <a:pt x="15429" y="5012"/>
                    </a:cubicBezTo>
                    <a:cubicBezTo>
                      <a:pt x="15343" y="4850"/>
                      <a:pt x="15255" y="4689"/>
                      <a:pt x="15162" y="4531"/>
                    </a:cubicBezTo>
                    <a:cubicBezTo>
                      <a:pt x="14347" y="3140"/>
                      <a:pt x="13267" y="1918"/>
                      <a:pt x="11993" y="938"/>
                    </a:cubicBezTo>
                    <a:close/>
                    <a:moveTo>
                      <a:pt x="9560" y="943"/>
                    </a:moveTo>
                    <a:cubicBezTo>
                      <a:pt x="8289" y="1922"/>
                      <a:pt x="7211" y="3142"/>
                      <a:pt x="6397" y="4531"/>
                    </a:cubicBezTo>
                    <a:cubicBezTo>
                      <a:pt x="6308" y="4684"/>
                      <a:pt x="6222" y="4839"/>
                      <a:pt x="6139" y="4995"/>
                    </a:cubicBezTo>
                    <a:cubicBezTo>
                      <a:pt x="5392" y="4597"/>
                      <a:pt x="4693" y="4100"/>
                      <a:pt x="4058" y="3512"/>
                    </a:cubicBezTo>
                    <a:cubicBezTo>
                      <a:pt x="5545" y="2136"/>
                      <a:pt x="7450" y="1207"/>
                      <a:pt x="9560" y="943"/>
                    </a:cubicBezTo>
                    <a:close/>
                    <a:moveTo>
                      <a:pt x="10366" y="1421"/>
                    </a:moveTo>
                    <a:lnTo>
                      <a:pt x="10366" y="6141"/>
                    </a:lnTo>
                    <a:cubicBezTo>
                      <a:pt x="9165" y="6090"/>
                      <a:pt x="8002" y="5827"/>
                      <a:pt x="6920" y="5368"/>
                    </a:cubicBezTo>
                    <a:cubicBezTo>
                      <a:pt x="6992" y="5234"/>
                      <a:pt x="7066" y="5100"/>
                      <a:pt x="7143" y="4968"/>
                    </a:cubicBezTo>
                    <a:cubicBezTo>
                      <a:pt x="7960" y="3575"/>
                      <a:pt x="9062" y="2365"/>
                      <a:pt x="10366" y="1421"/>
                    </a:cubicBezTo>
                    <a:close/>
                    <a:moveTo>
                      <a:pt x="11234" y="1451"/>
                    </a:moveTo>
                    <a:cubicBezTo>
                      <a:pt x="12520" y="2391"/>
                      <a:pt x="13607" y="3589"/>
                      <a:pt x="14415" y="4968"/>
                    </a:cubicBezTo>
                    <a:cubicBezTo>
                      <a:pt x="14495" y="5104"/>
                      <a:pt x="14572" y="5244"/>
                      <a:pt x="14646" y="5383"/>
                    </a:cubicBezTo>
                    <a:cubicBezTo>
                      <a:pt x="13574" y="5833"/>
                      <a:pt x="12424" y="6090"/>
                      <a:pt x="11234" y="6141"/>
                    </a:cubicBezTo>
                    <a:lnTo>
                      <a:pt x="11234" y="1451"/>
                    </a:lnTo>
                    <a:close/>
                    <a:moveTo>
                      <a:pt x="3448" y="4128"/>
                    </a:moveTo>
                    <a:cubicBezTo>
                      <a:pt x="4152" y="4783"/>
                      <a:pt x="4928" y="5335"/>
                      <a:pt x="5759" y="5775"/>
                    </a:cubicBezTo>
                    <a:cubicBezTo>
                      <a:pt x="5120" y="7219"/>
                      <a:pt x="4759" y="8779"/>
                      <a:pt x="4701" y="10368"/>
                    </a:cubicBezTo>
                    <a:lnTo>
                      <a:pt x="876" y="10368"/>
                    </a:lnTo>
                    <a:cubicBezTo>
                      <a:pt x="979" y="7972"/>
                      <a:pt x="1935" y="5793"/>
                      <a:pt x="3448" y="4128"/>
                    </a:cubicBezTo>
                    <a:close/>
                    <a:moveTo>
                      <a:pt x="18152" y="4128"/>
                    </a:moveTo>
                    <a:cubicBezTo>
                      <a:pt x="19665" y="5793"/>
                      <a:pt x="20621" y="7972"/>
                      <a:pt x="20724" y="10368"/>
                    </a:cubicBezTo>
                    <a:lnTo>
                      <a:pt x="16858" y="10368"/>
                    </a:lnTo>
                    <a:cubicBezTo>
                      <a:pt x="16800" y="8785"/>
                      <a:pt x="16441" y="7231"/>
                      <a:pt x="15807" y="5792"/>
                    </a:cubicBezTo>
                    <a:cubicBezTo>
                      <a:pt x="16650" y="5349"/>
                      <a:pt x="17439" y="4792"/>
                      <a:pt x="18152" y="4128"/>
                    </a:cubicBezTo>
                    <a:close/>
                    <a:moveTo>
                      <a:pt x="6541" y="6148"/>
                    </a:moveTo>
                    <a:cubicBezTo>
                      <a:pt x="7739" y="6662"/>
                      <a:pt x="9031" y="6956"/>
                      <a:pt x="10366" y="7008"/>
                    </a:cubicBezTo>
                    <a:lnTo>
                      <a:pt x="10366" y="10368"/>
                    </a:lnTo>
                    <a:lnTo>
                      <a:pt x="5569" y="10368"/>
                    </a:lnTo>
                    <a:cubicBezTo>
                      <a:pt x="5626" y="8908"/>
                      <a:pt x="5956" y="7475"/>
                      <a:pt x="6541" y="6148"/>
                    </a:cubicBezTo>
                    <a:close/>
                    <a:moveTo>
                      <a:pt x="15024" y="6163"/>
                    </a:moveTo>
                    <a:cubicBezTo>
                      <a:pt x="15604" y="7486"/>
                      <a:pt x="15934" y="8914"/>
                      <a:pt x="15991" y="10368"/>
                    </a:cubicBezTo>
                    <a:lnTo>
                      <a:pt x="11234" y="10368"/>
                    </a:lnTo>
                    <a:lnTo>
                      <a:pt x="11234" y="7008"/>
                    </a:lnTo>
                    <a:cubicBezTo>
                      <a:pt x="12557" y="6956"/>
                      <a:pt x="13835" y="6668"/>
                      <a:pt x="15024" y="6163"/>
                    </a:cubicBezTo>
                    <a:close/>
                    <a:moveTo>
                      <a:pt x="876" y="11234"/>
                    </a:moveTo>
                    <a:lnTo>
                      <a:pt x="4700" y="11234"/>
                    </a:lnTo>
                    <a:cubicBezTo>
                      <a:pt x="4753" y="12849"/>
                      <a:pt x="5119" y="14437"/>
                      <a:pt x="5773" y="15903"/>
                    </a:cubicBezTo>
                    <a:cubicBezTo>
                      <a:pt x="4953" y="16335"/>
                      <a:pt x="4185" y="16876"/>
                      <a:pt x="3488" y="17518"/>
                    </a:cubicBezTo>
                    <a:cubicBezTo>
                      <a:pt x="1952" y="15847"/>
                      <a:pt x="980" y="13652"/>
                      <a:pt x="876" y="11234"/>
                    </a:cubicBezTo>
                    <a:close/>
                    <a:moveTo>
                      <a:pt x="5567" y="11234"/>
                    </a:moveTo>
                    <a:lnTo>
                      <a:pt x="10366" y="11234"/>
                    </a:lnTo>
                    <a:lnTo>
                      <a:pt x="10366" y="14676"/>
                    </a:lnTo>
                    <a:cubicBezTo>
                      <a:pt x="9036" y="14728"/>
                      <a:pt x="7749" y="15021"/>
                      <a:pt x="6554" y="15532"/>
                    </a:cubicBezTo>
                    <a:cubicBezTo>
                      <a:pt x="5955" y="14182"/>
                      <a:pt x="5619" y="12720"/>
                      <a:pt x="5567" y="11234"/>
                    </a:cubicBezTo>
                    <a:close/>
                    <a:moveTo>
                      <a:pt x="11234" y="11234"/>
                    </a:moveTo>
                    <a:lnTo>
                      <a:pt x="15992" y="11234"/>
                    </a:lnTo>
                    <a:cubicBezTo>
                      <a:pt x="15940" y="12714"/>
                      <a:pt x="15605" y="14169"/>
                      <a:pt x="15010" y="15515"/>
                    </a:cubicBezTo>
                    <a:cubicBezTo>
                      <a:pt x="13825" y="15013"/>
                      <a:pt x="12552" y="14728"/>
                      <a:pt x="11234" y="14676"/>
                    </a:cubicBezTo>
                    <a:lnTo>
                      <a:pt x="11234" y="11234"/>
                    </a:lnTo>
                    <a:close/>
                    <a:moveTo>
                      <a:pt x="16860" y="11234"/>
                    </a:moveTo>
                    <a:lnTo>
                      <a:pt x="20724" y="11234"/>
                    </a:lnTo>
                    <a:cubicBezTo>
                      <a:pt x="20620" y="13652"/>
                      <a:pt x="19648" y="15847"/>
                      <a:pt x="18112" y="17518"/>
                    </a:cubicBezTo>
                    <a:cubicBezTo>
                      <a:pt x="17406" y="16867"/>
                      <a:pt x="16627" y="16321"/>
                      <a:pt x="15795" y="15886"/>
                    </a:cubicBezTo>
                    <a:cubicBezTo>
                      <a:pt x="16444" y="14425"/>
                      <a:pt x="16807" y="12842"/>
                      <a:pt x="16860" y="11234"/>
                    </a:cubicBezTo>
                    <a:close/>
                    <a:moveTo>
                      <a:pt x="10366" y="15544"/>
                    </a:moveTo>
                    <a:lnTo>
                      <a:pt x="10366" y="20226"/>
                    </a:lnTo>
                    <a:cubicBezTo>
                      <a:pt x="9026" y="19256"/>
                      <a:pt x="7899" y="18005"/>
                      <a:pt x="7077" y="16566"/>
                    </a:cubicBezTo>
                    <a:cubicBezTo>
                      <a:pt x="7029" y="16481"/>
                      <a:pt x="6982" y="16396"/>
                      <a:pt x="6936" y="16310"/>
                    </a:cubicBezTo>
                    <a:cubicBezTo>
                      <a:pt x="8013" y="15855"/>
                      <a:pt x="9170" y="15594"/>
                      <a:pt x="10366" y="15544"/>
                    </a:cubicBezTo>
                    <a:close/>
                    <a:moveTo>
                      <a:pt x="11234" y="15544"/>
                    </a:moveTo>
                    <a:cubicBezTo>
                      <a:pt x="12418" y="15594"/>
                      <a:pt x="13563" y="15849"/>
                      <a:pt x="14631" y="16295"/>
                    </a:cubicBezTo>
                    <a:cubicBezTo>
                      <a:pt x="14582" y="16386"/>
                      <a:pt x="14532" y="16476"/>
                      <a:pt x="14480" y="16566"/>
                    </a:cubicBezTo>
                    <a:cubicBezTo>
                      <a:pt x="13667" y="17990"/>
                      <a:pt x="12556" y="19230"/>
                      <a:pt x="11234" y="20196"/>
                    </a:cubicBezTo>
                    <a:lnTo>
                      <a:pt x="11234" y="15544"/>
                    </a:lnTo>
                    <a:close/>
                    <a:moveTo>
                      <a:pt x="15415" y="16666"/>
                    </a:moveTo>
                    <a:cubicBezTo>
                      <a:pt x="16162" y="17059"/>
                      <a:pt x="16861" y="17548"/>
                      <a:pt x="17498" y="18131"/>
                    </a:cubicBezTo>
                    <a:cubicBezTo>
                      <a:pt x="16023" y="19479"/>
                      <a:pt x="14143" y="20390"/>
                      <a:pt x="12062" y="20655"/>
                    </a:cubicBezTo>
                    <a:cubicBezTo>
                      <a:pt x="13343" y="19655"/>
                      <a:pt x="14426" y="18410"/>
                      <a:pt x="15233" y="16997"/>
                    </a:cubicBezTo>
                    <a:cubicBezTo>
                      <a:pt x="15295" y="16887"/>
                      <a:pt x="15356" y="16777"/>
                      <a:pt x="15415" y="16666"/>
                    </a:cubicBezTo>
                    <a:close/>
                    <a:moveTo>
                      <a:pt x="6153" y="16683"/>
                    </a:moveTo>
                    <a:cubicBezTo>
                      <a:pt x="6209" y="16788"/>
                      <a:pt x="6267" y="16893"/>
                      <a:pt x="6326" y="16997"/>
                    </a:cubicBezTo>
                    <a:cubicBezTo>
                      <a:pt x="7132" y="18407"/>
                      <a:pt x="8212" y="19649"/>
                      <a:pt x="9489" y="20648"/>
                    </a:cubicBezTo>
                    <a:cubicBezTo>
                      <a:pt x="7428" y="20375"/>
                      <a:pt x="5565" y="19468"/>
                      <a:pt x="4102" y="18131"/>
                    </a:cubicBezTo>
                    <a:cubicBezTo>
                      <a:pt x="4730" y="17557"/>
                      <a:pt x="5418" y="17073"/>
                      <a:pt x="6153" y="16683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solidFill>
                  <a:schemeClr val="bg1"/>
                </a:solidFill>
                <a:prstDash val="solid"/>
                <a:round/>
              </a:ln>
              <a:effectLst>
                <a:outerShdw blurRad="38100" dist="71525" dir="7882388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262" name="World">
                <a:extLst>
                  <a:ext uri="{FF2B5EF4-FFF2-40B4-BE49-F238E27FC236}">
                    <a16:creationId xmlns:a16="http://schemas.microsoft.com/office/drawing/2014/main" id="{F5CACA9E-0DB2-6E44-8C78-9A040F7E3D10}"/>
                  </a:ext>
                </a:extLst>
              </p:cNvPr>
              <p:cNvSpPr/>
              <p:nvPr/>
            </p:nvSpPr>
            <p:spPr>
              <a:xfrm>
                <a:off x="2495600" y="4725144"/>
                <a:ext cx="324000" cy="3240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4845" y="0"/>
                      <a:pt x="0" y="4845"/>
                      <a:pt x="0" y="10800"/>
                    </a:cubicBezTo>
                    <a:cubicBezTo>
                      <a:pt x="0" y="16755"/>
                      <a:pt x="4845" y="21600"/>
                      <a:pt x="10800" y="21600"/>
                    </a:cubicBezTo>
                    <a:cubicBezTo>
                      <a:pt x="16755" y="21600"/>
                      <a:pt x="21600" y="16755"/>
                      <a:pt x="21600" y="10800"/>
                    </a:cubicBezTo>
                    <a:cubicBezTo>
                      <a:pt x="21600" y="4845"/>
                      <a:pt x="16755" y="0"/>
                      <a:pt x="10800" y="0"/>
                    </a:cubicBezTo>
                    <a:close/>
                    <a:moveTo>
                      <a:pt x="11993" y="938"/>
                    </a:moveTo>
                    <a:cubicBezTo>
                      <a:pt x="14122" y="1194"/>
                      <a:pt x="16044" y="2125"/>
                      <a:pt x="17542" y="3512"/>
                    </a:cubicBezTo>
                    <a:cubicBezTo>
                      <a:pt x="16898" y="4108"/>
                      <a:pt x="16188" y="4611"/>
                      <a:pt x="15429" y="5012"/>
                    </a:cubicBezTo>
                    <a:cubicBezTo>
                      <a:pt x="15343" y="4850"/>
                      <a:pt x="15255" y="4689"/>
                      <a:pt x="15162" y="4531"/>
                    </a:cubicBezTo>
                    <a:cubicBezTo>
                      <a:pt x="14347" y="3140"/>
                      <a:pt x="13267" y="1918"/>
                      <a:pt x="11993" y="938"/>
                    </a:cubicBezTo>
                    <a:close/>
                    <a:moveTo>
                      <a:pt x="9560" y="943"/>
                    </a:moveTo>
                    <a:cubicBezTo>
                      <a:pt x="8289" y="1922"/>
                      <a:pt x="7211" y="3142"/>
                      <a:pt x="6397" y="4531"/>
                    </a:cubicBezTo>
                    <a:cubicBezTo>
                      <a:pt x="6308" y="4684"/>
                      <a:pt x="6222" y="4839"/>
                      <a:pt x="6139" y="4995"/>
                    </a:cubicBezTo>
                    <a:cubicBezTo>
                      <a:pt x="5392" y="4597"/>
                      <a:pt x="4693" y="4100"/>
                      <a:pt x="4058" y="3512"/>
                    </a:cubicBezTo>
                    <a:cubicBezTo>
                      <a:pt x="5545" y="2136"/>
                      <a:pt x="7450" y="1207"/>
                      <a:pt x="9560" y="943"/>
                    </a:cubicBezTo>
                    <a:close/>
                    <a:moveTo>
                      <a:pt x="10366" y="1421"/>
                    </a:moveTo>
                    <a:lnTo>
                      <a:pt x="10366" y="6141"/>
                    </a:lnTo>
                    <a:cubicBezTo>
                      <a:pt x="9165" y="6090"/>
                      <a:pt x="8002" y="5827"/>
                      <a:pt x="6920" y="5368"/>
                    </a:cubicBezTo>
                    <a:cubicBezTo>
                      <a:pt x="6992" y="5234"/>
                      <a:pt x="7066" y="5100"/>
                      <a:pt x="7143" y="4968"/>
                    </a:cubicBezTo>
                    <a:cubicBezTo>
                      <a:pt x="7960" y="3575"/>
                      <a:pt x="9062" y="2365"/>
                      <a:pt x="10366" y="1421"/>
                    </a:cubicBezTo>
                    <a:close/>
                    <a:moveTo>
                      <a:pt x="11234" y="1451"/>
                    </a:moveTo>
                    <a:cubicBezTo>
                      <a:pt x="12520" y="2391"/>
                      <a:pt x="13607" y="3589"/>
                      <a:pt x="14415" y="4968"/>
                    </a:cubicBezTo>
                    <a:cubicBezTo>
                      <a:pt x="14495" y="5104"/>
                      <a:pt x="14572" y="5244"/>
                      <a:pt x="14646" y="5383"/>
                    </a:cubicBezTo>
                    <a:cubicBezTo>
                      <a:pt x="13574" y="5833"/>
                      <a:pt x="12424" y="6090"/>
                      <a:pt x="11234" y="6141"/>
                    </a:cubicBezTo>
                    <a:lnTo>
                      <a:pt x="11234" y="1451"/>
                    </a:lnTo>
                    <a:close/>
                    <a:moveTo>
                      <a:pt x="3448" y="4128"/>
                    </a:moveTo>
                    <a:cubicBezTo>
                      <a:pt x="4152" y="4783"/>
                      <a:pt x="4928" y="5335"/>
                      <a:pt x="5759" y="5775"/>
                    </a:cubicBezTo>
                    <a:cubicBezTo>
                      <a:pt x="5120" y="7219"/>
                      <a:pt x="4759" y="8779"/>
                      <a:pt x="4701" y="10368"/>
                    </a:cubicBezTo>
                    <a:lnTo>
                      <a:pt x="876" y="10368"/>
                    </a:lnTo>
                    <a:cubicBezTo>
                      <a:pt x="979" y="7972"/>
                      <a:pt x="1935" y="5793"/>
                      <a:pt x="3448" y="4128"/>
                    </a:cubicBezTo>
                    <a:close/>
                    <a:moveTo>
                      <a:pt x="18152" y="4128"/>
                    </a:moveTo>
                    <a:cubicBezTo>
                      <a:pt x="19665" y="5793"/>
                      <a:pt x="20621" y="7972"/>
                      <a:pt x="20724" y="10368"/>
                    </a:cubicBezTo>
                    <a:lnTo>
                      <a:pt x="16858" y="10368"/>
                    </a:lnTo>
                    <a:cubicBezTo>
                      <a:pt x="16800" y="8785"/>
                      <a:pt x="16441" y="7231"/>
                      <a:pt x="15807" y="5792"/>
                    </a:cubicBezTo>
                    <a:cubicBezTo>
                      <a:pt x="16650" y="5349"/>
                      <a:pt x="17439" y="4792"/>
                      <a:pt x="18152" y="4128"/>
                    </a:cubicBezTo>
                    <a:close/>
                    <a:moveTo>
                      <a:pt x="6541" y="6148"/>
                    </a:moveTo>
                    <a:cubicBezTo>
                      <a:pt x="7739" y="6662"/>
                      <a:pt x="9031" y="6956"/>
                      <a:pt x="10366" y="7008"/>
                    </a:cubicBezTo>
                    <a:lnTo>
                      <a:pt x="10366" y="10368"/>
                    </a:lnTo>
                    <a:lnTo>
                      <a:pt x="5569" y="10368"/>
                    </a:lnTo>
                    <a:cubicBezTo>
                      <a:pt x="5626" y="8908"/>
                      <a:pt x="5956" y="7475"/>
                      <a:pt x="6541" y="6148"/>
                    </a:cubicBezTo>
                    <a:close/>
                    <a:moveTo>
                      <a:pt x="15024" y="6163"/>
                    </a:moveTo>
                    <a:cubicBezTo>
                      <a:pt x="15604" y="7486"/>
                      <a:pt x="15934" y="8914"/>
                      <a:pt x="15991" y="10368"/>
                    </a:cubicBezTo>
                    <a:lnTo>
                      <a:pt x="11234" y="10368"/>
                    </a:lnTo>
                    <a:lnTo>
                      <a:pt x="11234" y="7008"/>
                    </a:lnTo>
                    <a:cubicBezTo>
                      <a:pt x="12557" y="6956"/>
                      <a:pt x="13835" y="6668"/>
                      <a:pt x="15024" y="6163"/>
                    </a:cubicBezTo>
                    <a:close/>
                    <a:moveTo>
                      <a:pt x="876" y="11234"/>
                    </a:moveTo>
                    <a:lnTo>
                      <a:pt x="4700" y="11234"/>
                    </a:lnTo>
                    <a:cubicBezTo>
                      <a:pt x="4753" y="12849"/>
                      <a:pt x="5119" y="14437"/>
                      <a:pt x="5773" y="15903"/>
                    </a:cubicBezTo>
                    <a:cubicBezTo>
                      <a:pt x="4953" y="16335"/>
                      <a:pt x="4185" y="16876"/>
                      <a:pt x="3488" y="17518"/>
                    </a:cubicBezTo>
                    <a:cubicBezTo>
                      <a:pt x="1952" y="15847"/>
                      <a:pt x="980" y="13652"/>
                      <a:pt x="876" y="11234"/>
                    </a:cubicBezTo>
                    <a:close/>
                    <a:moveTo>
                      <a:pt x="5567" y="11234"/>
                    </a:moveTo>
                    <a:lnTo>
                      <a:pt x="10366" y="11234"/>
                    </a:lnTo>
                    <a:lnTo>
                      <a:pt x="10366" y="14676"/>
                    </a:lnTo>
                    <a:cubicBezTo>
                      <a:pt x="9036" y="14728"/>
                      <a:pt x="7749" y="15021"/>
                      <a:pt x="6554" y="15532"/>
                    </a:cubicBezTo>
                    <a:cubicBezTo>
                      <a:pt x="5955" y="14182"/>
                      <a:pt x="5619" y="12720"/>
                      <a:pt x="5567" y="11234"/>
                    </a:cubicBezTo>
                    <a:close/>
                    <a:moveTo>
                      <a:pt x="11234" y="11234"/>
                    </a:moveTo>
                    <a:lnTo>
                      <a:pt x="15992" y="11234"/>
                    </a:lnTo>
                    <a:cubicBezTo>
                      <a:pt x="15940" y="12714"/>
                      <a:pt x="15605" y="14169"/>
                      <a:pt x="15010" y="15515"/>
                    </a:cubicBezTo>
                    <a:cubicBezTo>
                      <a:pt x="13825" y="15013"/>
                      <a:pt x="12552" y="14728"/>
                      <a:pt x="11234" y="14676"/>
                    </a:cubicBezTo>
                    <a:lnTo>
                      <a:pt x="11234" y="11234"/>
                    </a:lnTo>
                    <a:close/>
                    <a:moveTo>
                      <a:pt x="16860" y="11234"/>
                    </a:moveTo>
                    <a:lnTo>
                      <a:pt x="20724" y="11234"/>
                    </a:lnTo>
                    <a:cubicBezTo>
                      <a:pt x="20620" y="13652"/>
                      <a:pt x="19648" y="15847"/>
                      <a:pt x="18112" y="17518"/>
                    </a:cubicBezTo>
                    <a:cubicBezTo>
                      <a:pt x="17406" y="16867"/>
                      <a:pt x="16627" y="16321"/>
                      <a:pt x="15795" y="15886"/>
                    </a:cubicBezTo>
                    <a:cubicBezTo>
                      <a:pt x="16444" y="14425"/>
                      <a:pt x="16807" y="12842"/>
                      <a:pt x="16860" y="11234"/>
                    </a:cubicBezTo>
                    <a:close/>
                    <a:moveTo>
                      <a:pt x="10366" y="15544"/>
                    </a:moveTo>
                    <a:lnTo>
                      <a:pt x="10366" y="20226"/>
                    </a:lnTo>
                    <a:cubicBezTo>
                      <a:pt x="9026" y="19256"/>
                      <a:pt x="7899" y="18005"/>
                      <a:pt x="7077" y="16566"/>
                    </a:cubicBezTo>
                    <a:cubicBezTo>
                      <a:pt x="7029" y="16481"/>
                      <a:pt x="6982" y="16396"/>
                      <a:pt x="6936" y="16310"/>
                    </a:cubicBezTo>
                    <a:cubicBezTo>
                      <a:pt x="8013" y="15855"/>
                      <a:pt x="9170" y="15594"/>
                      <a:pt x="10366" y="15544"/>
                    </a:cubicBezTo>
                    <a:close/>
                    <a:moveTo>
                      <a:pt x="11234" y="15544"/>
                    </a:moveTo>
                    <a:cubicBezTo>
                      <a:pt x="12418" y="15594"/>
                      <a:pt x="13563" y="15849"/>
                      <a:pt x="14631" y="16295"/>
                    </a:cubicBezTo>
                    <a:cubicBezTo>
                      <a:pt x="14582" y="16386"/>
                      <a:pt x="14532" y="16476"/>
                      <a:pt x="14480" y="16566"/>
                    </a:cubicBezTo>
                    <a:cubicBezTo>
                      <a:pt x="13667" y="17990"/>
                      <a:pt x="12556" y="19230"/>
                      <a:pt x="11234" y="20196"/>
                    </a:cubicBezTo>
                    <a:lnTo>
                      <a:pt x="11234" y="15544"/>
                    </a:lnTo>
                    <a:close/>
                    <a:moveTo>
                      <a:pt x="15415" y="16666"/>
                    </a:moveTo>
                    <a:cubicBezTo>
                      <a:pt x="16162" y="17059"/>
                      <a:pt x="16861" y="17548"/>
                      <a:pt x="17498" y="18131"/>
                    </a:cubicBezTo>
                    <a:cubicBezTo>
                      <a:pt x="16023" y="19479"/>
                      <a:pt x="14143" y="20390"/>
                      <a:pt x="12062" y="20655"/>
                    </a:cubicBezTo>
                    <a:cubicBezTo>
                      <a:pt x="13343" y="19655"/>
                      <a:pt x="14426" y="18410"/>
                      <a:pt x="15233" y="16997"/>
                    </a:cubicBezTo>
                    <a:cubicBezTo>
                      <a:pt x="15295" y="16887"/>
                      <a:pt x="15356" y="16777"/>
                      <a:pt x="15415" y="16666"/>
                    </a:cubicBezTo>
                    <a:close/>
                    <a:moveTo>
                      <a:pt x="6153" y="16683"/>
                    </a:moveTo>
                    <a:cubicBezTo>
                      <a:pt x="6209" y="16788"/>
                      <a:pt x="6267" y="16893"/>
                      <a:pt x="6326" y="16997"/>
                    </a:cubicBezTo>
                    <a:cubicBezTo>
                      <a:pt x="7132" y="18407"/>
                      <a:pt x="8212" y="19649"/>
                      <a:pt x="9489" y="20648"/>
                    </a:cubicBezTo>
                    <a:cubicBezTo>
                      <a:pt x="7428" y="20375"/>
                      <a:pt x="5565" y="19468"/>
                      <a:pt x="4102" y="18131"/>
                    </a:cubicBezTo>
                    <a:cubicBezTo>
                      <a:pt x="4730" y="17557"/>
                      <a:pt x="5418" y="17073"/>
                      <a:pt x="6153" y="16683"/>
                    </a:cubicBezTo>
                    <a:close/>
                  </a:path>
                </a:pathLst>
              </a:custGeom>
              <a:solidFill>
                <a:srgbClr val="FFFFFF"/>
              </a:solidFill>
              <a:ln w="6350">
                <a:solidFill>
                  <a:srgbClr val="535353"/>
                </a:solidFill>
                <a:miter lim="400000"/>
              </a:ln>
            </p:spPr>
            <p:txBody>
              <a:bodyPr lIns="36000" tIns="36000" rIns="36000" bIns="36000" anchor="ctr"/>
              <a:lstStyle/>
              <a:p>
                <a:endParaRPr lang="en-US" dirty="0"/>
              </a:p>
            </p:txBody>
          </p:sp>
        </p:grpSp>
        <p:grpSp>
          <p:nvGrpSpPr>
            <p:cNvPr id="234" name="Group 233">
              <a:extLst>
                <a:ext uri="{FF2B5EF4-FFF2-40B4-BE49-F238E27FC236}">
                  <a16:creationId xmlns:a16="http://schemas.microsoft.com/office/drawing/2014/main" id="{3714700D-A64E-844F-A165-CEB2293A5C97}"/>
                </a:ext>
              </a:extLst>
            </p:cNvPr>
            <p:cNvGrpSpPr/>
            <p:nvPr/>
          </p:nvGrpSpPr>
          <p:grpSpPr>
            <a:xfrm>
              <a:off x="1676640" y="4834720"/>
              <a:ext cx="428547" cy="381780"/>
              <a:chOff x="1203157" y="5351220"/>
              <a:chExt cx="428547" cy="381780"/>
            </a:xfrm>
          </p:grpSpPr>
          <p:grpSp>
            <p:nvGrpSpPr>
              <p:cNvPr id="235" name="Gruppieren 98">
                <a:extLst>
                  <a:ext uri="{FF2B5EF4-FFF2-40B4-BE49-F238E27FC236}">
                    <a16:creationId xmlns:a16="http://schemas.microsoft.com/office/drawing/2014/main" id="{1E1D105E-575D-C643-BF16-73D2EFE108EE}"/>
                  </a:ext>
                </a:extLst>
              </p:cNvPr>
              <p:cNvGrpSpPr/>
              <p:nvPr/>
            </p:nvGrpSpPr>
            <p:grpSpPr>
              <a:xfrm>
                <a:off x="1203157" y="5351220"/>
                <a:ext cx="287704" cy="288000"/>
                <a:chOff x="3360000" y="3069000"/>
                <a:chExt cx="287704" cy="288000"/>
              </a:xfrm>
            </p:grpSpPr>
            <p:sp>
              <p:nvSpPr>
                <p:cNvPr id="249" name="Rechteck: abgerundete Ecken 99">
                  <a:extLst>
                    <a:ext uri="{FF2B5EF4-FFF2-40B4-BE49-F238E27FC236}">
                      <a16:creationId xmlns:a16="http://schemas.microsoft.com/office/drawing/2014/main" id="{B1A857B7-D4AC-6F48-AD1B-C7A329745910}"/>
                    </a:ext>
                  </a:extLst>
                </p:cNvPr>
                <p:cNvSpPr/>
                <p:nvPr/>
              </p:nvSpPr>
              <p:spPr>
                <a:xfrm>
                  <a:off x="3431704" y="3104964"/>
                  <a:ext cx="216000" cy="216000"/>
                </a:xfrm>
                <a:prstGeom prst="roundRect">
                  <a:avLst>
                    <a:gd name="adj" fmla="val 11155"/>
                  </a:avLst>
                </a:prstGeom>
                <a:solidFill>
                  <a:srgbClr val="FFFFFF"/>
                </a:solidFill>
                <a:ln w="19050" cap="flat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  <a:effectLst>
                  <a:outerShdw blurRad="38100" dist="65517" dir="6203283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wrap="square" lIns="36000" tIns="36000" rIns="36000" bIns="36000" numCol="1" anchor="ctr">
                  <a:noAutofit/>
                </a:bodyPr>
                <a:lstStyle/>
                <a:p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50" name="Gerader Verbinder 100">
                  <a:extLst>
                    <a:ext uri="{FF2B5EF4-FFF2-40B4-BE49-F238E27FC236}">
                      <a16:creationId xmlns:a16="http://schemas.microsoft.com/office/drawing/2014/main" id="{0C18A91A-7D3C-FC4F-A571-D23DEEC39477}"/>
                    </a:ext>
                  </a:extLst>
                </p:cNvPr>
                <p:cNvCxnSpPr/>
                <p:nvPr/>
              </p:nvCxnSpPr>
              <p:spPr>
                <a:xfrm>
                  <a:off x="3530192" y="3140968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1" name="Gerader Verbinder 101">
                  <a:extLst>
                    <a:ext uri="{FF2B5EF4-FFF2-40B4-BE49-F238E27FC236}">
                      <a16:creationId xmlns:a16="http://schemas.microsoft.com/office/drawing/2014/main" id="{0CBE9231-6D50-CF43-BD9E-1F79F9013738}"/>
                    </a:ext>
                  </a:extLst>
                </p:cNvPr>
                <p:cNvCxnSpPr/>
                <p:nvPr/>
              </p:nvCxnSpPr>
              <p:spPr>
                <a:xfrm>
                  <a:off x="3585244" y="3140968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2" name="Gerader Verbinder 102">
                  <a:extLst>
                    <a:ext uri="{FF2B5EF4-FFF2-40B4-BE49-F238E27FC236}">
                      <a16:creationId xmlns:a16="http://schemas.microsoft.com/office/drawing/2014/main" id="{7D3D1D32-4341-C540-A70A-A9D197ADBCC0}"/>
                    </a:ext>
                  </a:extLst>
                </p:cNvPr>
                <p:cNvCxnSpPr/>
                <p:nvPr/>
              </p:nvCxnSpPr>
              <p:spPr>
                <a:xfrm>
                  <a:off x="3530192" y="3176972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3" name="Gerader Verbinder 103">
                  <a:extLst>
                    <a:ext uri="{FF2B5EF4-FFF2-40B4-BE49-F238E27FC236}">
                      <a16:creationId xmlns:a16="http://schemas.microsoft.com/office/drawing/2014/main" id="{AF25A441-F028-2A45-88DA-A27C9E92D647}"/>
                    </a:ext>
                  </a:extLst>
                </p:cNvPr>
                <p:cNvCxnSpPr/>
                <p:nvPr/>
              </p:nvCxnSpPr>
              <p:spPr>
                <a:xfrm>
                  <a:off x="3585244" y="3176972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4" name="Gerader Verbinder 104">
                  <a:extLst>
                    <a:ext uri="{FF2B5EF4-FFF2-40B4-BE49-F238E27FC236}">
                      <a16:creationId xmlns:a16="http://schemas.microsoft.com/office/drawing/2014/main" id="{911A2ED5-8826-5F4B-958B-CA6B66713FC4}"/>
                    </a:ext>
                  </a:extLst>
                </p:cNvPr>
                <p:cNvCxnSpPr/>
                <p:nvPr/>
              </p:nvCxnSpPr>
              <p:spPr>
                <a:xfrm>
                  <a:off x="3530192" y="3212976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5" name="Gerader Verbinder 105">
                  <a:extLst>
                    <a:ext uri="{FF2B5EF4-FFF2-40B4-BE49-F238E27FC236}">
                      <a16:creationId xmlns:a16="http://schemas.microsoft.com/office/drawing/2014/main" id="{F2DB0CD2-3C03-BC4B-9FC6-C8A85DAE76C5}"/>
                    </a:ext>
                  </a:extLst>
                </p:cNvPr>
                <p:cNvCxnSpPr/>
                <p:nvPr/>
              </p:nvCxnSpPr>
              <p:spPr>
                <a:xfrm>
                  <a:off x="3585244" y="3212976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6" name="Gerader Verbinder 106">
                  <a:extLst>
                    <a:ext uri="{FF2B5EF4-FFF2-40B4-BE49-F238E27FC236}">
                      <a16:creationId xmlns:a16="http://schemas.microsoft.com/office/drawing/2014/main" id="{3FBC2F87-B7C7-5E44-8C00-9691FE4900D7}"/>
                    </a:ext>
                  </a:extLst>
                </p:cNvPr>
                <p:cNvCxnSpPr/>
                <p:nvPr/>
              </p:nvCxnSpPr>
              <p:spPr>
                <a:xfrm>
                  <a:off x="3530192" y="3248980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7" name="Gerader Verbinder 107">
                  <a:extLst>
                    <a:ext uri="{FF2B5EF4-FFF2-40B4-BE49-F238E27FC236}">
                      <a16:creationId xmlns:a16="http://schemas.microsoft.com/office/drawing/2014/main" id="{D1FB6AA3-1D60-5C4C-BADD-491A4A615F8E}"/>
                    </a:ext>
                  </a:extLst>
                </p:cNvPr>
                <p:cNvCxnSpPr/>
                <p:nvPr/>
              </p:nvCxnSpPr>
              <p:spPr>
                <a:xfrm>
                  <a:off x="3585244" y="3248980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8" name="Gerader Verbinder 108">
                  <a:extLst>
                    <a:ext uri="{FF2B5EF4-FFF2-40B4-BE49-F238E27FC236}">
                      <a16:creationId xmlns:a16="http://schemas.microsoft.com/office/drawing/2014/main" id="{6A79BD25-E8CA-A947-B810-59C45977A54F}"/>
                    </a:ext>
                  </a:extLst>
                </p:cNvPr>
                <p:cNvCxnSpPr/>
                <p:nvPr/>
              </p:nvCxnSpPr>
              <p:spPr>
                <a:xfrm>
                  <a:off x="3530192" y="3284984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9" name="Gerader Verbinder 109">
                  <a:extLst>
                    <a:ext uri="{FF2B5EF4-FFF2-40B4-BE49-F238E27FC236}">
                      <a16:creationId xmlns:a16="http://schemas.microsoft.com/office/drawing/2014/main" id="{474730AA-2472-7949-8C0E-8EA0284505D5}"/>
                    </a:ext>
                  </a:extLst>
                </p:cNvPr>
                <p:cNvCxnSpPr/>
                <p:nvPr/>
              </p:nvCxnSpPr>
              <p:spPr>
                <a:xfrm>
                  <a:off x="3585244" y="3284984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60" name="Trapezoid 259">
                  <a:extLst>
                    <a:ext uri="{FF2B5EF4-FFF2-40B4-BE49-F238E27FC236}">
                      <a16:creationId xmlns:a16="http://schemas.microsoft.com/office/drawing/2014/main" id="{FF584762-5BE5-9B40-870D-467DA4C69E50}"/>
                    </a:ext>
                  </a:extLst>
                </p:cNvPr>
                <p:cNvSpPr/>
                <p:nvPr/>
              </p:nvSpPr>
              <p:spPr>
                <a:xfrm rot="16200000" flipH="1">
                  <a:off x="3306000" y="3123000"/>
                  <a:ext cx="288000" cy="180000"/>
                </a:xfrm>
                <a:prstGeom prst="trapezoid">
                  <a:avLst/>
                </a:prstGeom>
                <a:solidFill>
                  <a:srgbClr val="FFFFFF"/>
                </a:solidFill>
                <a:ln w="19050" cap="flat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  <a:effectLst>
                  <a:outerShdw blurRad="38100" dist="65517" dir="6203283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vert="vert" wrap="square" lIns="36000" tIns="36000" rIns="36000" bIns="36000" numCol="1" anchor="ctr">
                  <a:no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rgbClr val="A6A6A6"/>
                      </a:solidFill>
                    </a:rPr>
                    <a:t>X</a:t>
                  </a:r>
                  <a:endParaRPr lang="en-US" b="1" dirty="0">
                    <a:solidFill>
                      <a:srgbClr val="A6A6A6"/>
                    </a:solidFill>
                  </a:endParaRPr>
                </a:p>
              </p:txBody>
            </p:sp>
          </p:grpSp>
          <p:grpSp>
            <p:nvGrpSpPr>
              <p:cNvPr id="236" name="Gruppieren 98">
                <a:extLst>
                  <a:ext uri="{FF2B5EF4-FFF2-40B4-BE49-F238E27FC236}">
                    <a16:creationId xmlns:a16="http://schemas.microsoft.com/office/drawing/2014/main" id="{2B4D4E22-4694-0E41-B1F2-A91364C958EB}"/>
                  </a:ext>
                </a:extLst>
              </p:cNvPr>
              <p:cNvGrpSpPr/>
              <p:nvPr/>
            </p:nvGrpSpPr>
            <p:grpSpPr>
              <a:xfrm>
                <a:off x="1344000" y="5445000"/>
                <a:ext cx="287704" cy="288000"/>
                <a:chOff x="3360000" y="3069000"/>
                <a:chExt cx="287704" cy="288000"/>
              </a:xfrm>
            </p:grpSpPr>
            <p:sp>
              <p:nvSpPr>
                <p:cNvPr id="237" name="Rechteck: abgerundete Ecken 99">
                  <a:extLst>
                    <a:ext uri="{FF2B5EF4-FFF2-40B4-BE49-F238E27FC236}">
                      <a16:creationId xmlns:a16="http://schemas.microsoft.com/office/drawing/2014/main" id="{FF8C4172-AC2A-D842-83B8-044D16E0182A}"/>
                    </a:ext>
                  </a:extLst>
                </p:cNvPr>
                <p:cNvSpPr/>
                <p:nvPr/>
              </p:nvSpPr>
              <p:spPr>
                <a:xfrm>
                  <a:off x="3431704" y="3104964"/>
                  <a:ext cx="216000" cy="216000"/>
                </a:xfrm>
                <a:prstGeom prst="roundRect">
                  <a:avLst>
                    <a:gd name="adj" fmla="val 11155"/>
                  </a:avLst>
                </a:prstGeom>
                <a:solidFill>
                  <a:srgbClr val="FFFFFF"/>
                </a:solidFill>
                <a:ln w="19050" cap="flat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  <a:effectLst>
                  <a:outerShdw blurRad="38100" dist="65517" dir="6203283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wrap="square" lIns="36000" tIns="36000" rIns="36000" bIns="36000" numCol="1" anchor="ctr">
                  <a:noAutofit/>
                </a:bodyPr>
                <a:lstStyle/>
                <a:p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38" name="Gerader Verbinder 100">
                  <a:extLst>
                    <a:ext uri="{FF2B5EF4-FFF2-40B4-BE49-F238E27FC236}">
                      <a16:creationId xmlns:a16="http://schemas.microsoft.com/office/drawing/2014/main" id="{4CA1FA49-04D9-FE4F-81FA-C760A67198CD}"/>
                    </a:ext>
                  </a:extLst>
                </p:cNvPr>
                <p:cNvCxnSpPr/>
                <p:nvPr/>
              </p:nvCxnSpPr>
              <p:spPr>
                <a:xfrm>
                  <a:off x="3530192" y="3140968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9" name="Gerader Verbinder 101">
                  <a:extLst>
                    <a:ext uri="{FF2B5EF4-FFF2-40B4-BE49-F238E27FC236}">
                      <a16:creationId xmlns:a16="http://schemas.microsoft.com/office/drawing/2014/main" id="{AE72F569-6ADE-144E-B24F-26E73A3E634B}"/>
                    </a:ext>
                  </a:extLst>
                </p:cNvPr>
                <p:cNvCxnSpPr/>
                <p:nvPr/>
              </p:nvCxnSpPr>
              <p:spPr>
                <a:xfrm>
                  <a:off x="3585244" y="3140968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0" name="Gerader Verbinder 102">
                  <a:extLst>
                    <a:ext uri="{FF2B5EF4-FFF2-40B4-BE49-F238E27FC236}">
                      <a16:creationId xmlns:a16="http://schemas.microsoft.com/office/drawing/2014/main" id="{D0C6BD21-FF44-2D4B-A1D0-DEDC71E3D602}"/>
                    </a:ext>
                  </a:extLst>
                </p:cNvPr>
                <p:cNvCxnSpPr/>
                <p:nvPr/>
              </p:nvCxnSpPr>
              <p:spPr>
                <a:xfrm>
                  <a:off x="3530192" y="3176972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1" name="Gerader Verbinder 103">
                  <a:extLst>
                    <a:ext uri="{FF2B5EF4-FFF2-40B4-BE49-F238E27FC236}">
                      <a16:creationId xmlns:a16="http://schemas.microsoft.com/office/drawing/2014/main" id="{CDA6E8D3-691A-DE4B-8F46-1AC0D27404AE}"/>
                    </a:ext>
                  </a:extLst>
                </p:cNvPr>
                <p:cNvCxnSpPr/>
                <p:nvPr/>
              </p:nvCxnSpPr>
              <p:spPr>
                <a:xfrm>
                  <a:off x="3585244" y="3176972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2" name="Gerader Verbinder 104">
                  <a:extLst>
                    <a:ext uri="{FF2B5EF4-FFF2-40B4-BE49-F238E27FC236}">
                      <a16:creationId xmlns:a16="http://schemas.microsoft.com/office/drawing/2014/main" id="{D49981B3-391E-3748-A3ED-AFACA6BC7C40}"/>
                    </a:ext>
                  </a:extLst>
                </p:cNvPr>
                <p:cNvCxnSpPr/>
                <p:nvPr/>
              </p:nvCxnSpPr>
              <p:spPr>
                <a:xfrm>
                  <a:off x="3530192" y="3212976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3" name="Gerader Verbinder 105">
                  <a:extLst>
                    <a:ext uri="{FF2B5EF4-FFF2-40B4-BE49-F238E27FC236}">
                      <a16:creationId xmlns:a16="http://schemas.microsoft.com/office/drawing/2014/main" id="{90CAE7A1-BE88-4E4C-ACA0-13000CC58388}"/>
                    </a:ext>
                  </a:extLst>
                </p:cNvPr>
                <p:cNvCxnSpPr/>
                <p:nvPr/>
              </p:nvCxnSpPr>
              <p:spPr>
                <a:xfrm>
                  <a:off x="3585244" y="3212976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4" name="Gerader Verbinder 106">
                  <a:extLst>
                    <a:ext uri="{FF2B5EF4-FFF2-40B4-BE49-F238E27FC236}">
                      <a16:creationId xmlns:a16="http://schemas.microsoft.com/office/drawing/2014/main" id="{DDEE008D-A939-594E-A2E1-D1956917ACA6}"/>
                    </a:ext>
                  </a:extLst>
                </p:cNvPr>
                <p:cNvCxnSpPr/>
                <p:nvPr/>
              </p:nvCxnSpPr>
              <p:spPr>
                <a:xfrm>
                  <a:off x="3530192" y="3248980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5" name="Gerader Verbinder 107">
                  <a:extLst>
                    <a:ext uri="{FF2B5EF4-FFF2-40B4-BE49-F238E27FC236}">
                      <a16:creationId xmlns:a16="http://schemas.microsoft.com/office/drawing/2014/main" id="{4F2CD793-5891-F242-B534-024D53AB0D22}"/>
                    </a:ext>
                  </a:extLst>
                </p:cNvPr>
                <p:cNvCxnSpPr/>
                <p:nvPr/>
              </p:nvCxnSpPr>
              <p:spPr>
                <a:xfrm>
                  <a:off x="3585244" y="3248980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6" name="Gerader Verbinder 108">
                  <a:extLst>
                    <a:ext uri="{FF2B5EF4-FFF2-40B4-BE49-F238E27FC236}">
                      <a16:creationId xmlns:a16="http://schemas.microsoft.com/office/drawing/2014/main" id="{6A3F298B-D81F-0A48-8492-4B8AA4F0A6EE}"/>
                    </a:ext>
                  </a:extLst>
                </p:cNvPr>
                <p:cNvCxnSpPr/>
                <p:nvPr/>
              </p:nvCxnSpPr>
              <p:spPr>
                <a:xfrm>
                  <a:off x="3530192" y="3284984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7" name="Gerader Verbinder 109">
                  <a:extLst>
                    <a:ext uri="{FF2B5EF4-FFF2-40B4-BE49-F238E27FC236}">
                      <a16:creationId xmlns:a16="http://schemas.microsoft.com/office/drawing/2014/main" id="{934D25A6-628D-ED4C-9AFE-E9A7DDC7944B}"/>
                    </a:ext>
                  </a:extLst>
                </p:cNvPr>
                <p:cNvCxnSpPr/>
                <p:nvPr/>
              </p:nvCxnSpPr>
              <p:spPr>
                <a:xfrm>
                  <a:off x="3585244" y="3284984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8" name="Trapezoid 247">
                  <a:extLst>
                    <a:ext uri="{FF2B5EF4-FFF2-40B4-BE49-F238E27FC236}">
                      <a16:creationId xmlns:a16="http://schemas.microsoft.com/office/drawing/2014/main" id="{F24B85C8-15D2-B34B-9DB6-463304FEC0FA}"/>
                    </a:ext>
                  </a:extLst>
                </p:cNvPr>
                <p:cNvSpPr/>
                <p:nvPr/>
              </p:nvSpPr>
              <p:spPr>
                <a:xfrm rot="16200000" flipH="1">
                  <a:off x="3306000" y="3123000"/>
                  <a:ext cx="288000" cy="180000"/>
                </a:xfrm>
                <a:prstGeom prst="trapezoid">
                  <a:avLst/>
                </a:prstGeom>
                <a:solidFill>
                  <a:srgbClr val="FFFFFF"/>
                </a:solidFill>
                <a:ln w="19050" cap="flat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  <a:effectLst>
                  <a:outerShdw blurRad="38100" dist="65517" dir="6203283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vert="vert" wrap="square" lIns="36000" tIns="36000" rIns="36000" bIns="36000" numCol="1" anchor="ctr">
                  <a:no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rgbClr val="A6A6A6"/>
                      </a:solidFill>
                    </a:rPr>
                    <a:t>X</a:t>
                  </a:r>
                  <a:endParaRPr lang="en-US" b="1" dirty="0">
                    <a:solidFill>
                      <a:srgbClr val="A6A6A6"/>
                    </a:solidFill>
                  </a:endParaRPr>
                </a:p>
              </p:txBody>
            </p:sp>
          </p:grpSp>
        </p:grpSp>
      </p:grpSp>
      <p:sp>
        <p:nvSpPr>
          <p:cNvPr id="269" name="Pfeil: nach rechts 95">
            <a:extLst>
              <a:ext uri="{FF2B5EF4-FFF2-40B4-BE49-F238E27FC236}">
                <a16:creationId xmlns:a16="http://schemas.microsoft.com/office/drawing/2014/main" id="{D7473593-698D-8648-936F-99611359DF97}"/>
              </a:ext>
            </a:extLst>
          </p:cNvPr>
          <p:cNvSpPr/>
          <p:nvPr/>
        </p:nvSpPr>
        <p:spPr>
          <a:xfrm rot="5400000">
            <a:off x="5591267" y="5005193"/>
            <a:ext cx="632387" cy="648001"/>
          </a:xfrm>
          <a:prstGeom prst="rightArrow">
            <a:avLst>
              <a:gd name="adj1" fmla="val 63574"/>
              <a:gd name="adj2" fmla="val 49849"/>
            </a:avLst>
          </a:prstGeom>
          <a:solidFill>
            <a:schemeClr val="bg1">
              <a:lumMod val="65000"/>
            </a:schemeClr>
          </a:solidFill>
          <a:ln w="9525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6000" tIns="36000" rIns="36000" bIns="36000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Rectangle 79">
            <a:extLst>
              <a:ext uri="{FF2B5EF4-FFF2-40B4-BE49-F238E27FC236}">
                <a16:creationId xmlns:a16="http://schemas.microsoft.com/office/drawing/2014/main" id="{0A9728DE-6286-9540-B112-CA97404A77D6}"/>
              </a:ext>
            </a:extLst>
          </p:cNvPr>
          <p:cNvSpPr/>
          <p:nvPr/>
        </p:nvSpPr>
        <p:spPr>
          <a:xfrm>
            <a:off x="433304" y="2974655"/>
            <a:ext cx="137512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</a:rPr>
              <a:t>B4P</a:t>
            </a:r>
            <a:endParaRPr lang="en-US" sz="4400" dirty="0">
              <a:solidFill>
                <a:schemeClr val="bg1"/>
              </a:solidFill>
            </a:endParaRPr>
          </a:p>
        </p:txBody>
      </p:sp>
      <p:grpSp>
        <p:nvGrpSpPr>
          <p:cNvPr id="275" name="Gruppieren 10">
            <a:extLst>
              <a:ext uri="{FF2B5EF4-FFF2-40B4-BE49-F238E27FC236}">
                <a16:creationId xmlns:a16="http://schemas.microsoft.com/office/drawing/2014/main" id="{17A98125-1E95-5947-9BBB-6438ACB12C3E}"/>
              </a:ext>
            </a:extLst>
          </p:cNvPr>
          <p:cNvGrpSpPr/>
          <p:nvPr/>
        </p:nvGrpSpPr>
        <p:grpSpPr>
          <a:xfrm>
            <a:off x="10958590" y="2638382"/>
            <a:ext cx="393171" cy="432015"/>
            <a:chOff x="7789696" y="1644240"/>
            <a:chExt cx="431444" cy="576000"/>
          </a:xfrm>
        </p:grpSpPr>
        <p:sp>
          <p:nvSpPr>
            <p:cNvPr id="276" name="Ellipse 9">
              <a:extLst>
                <a:ext uri="{FF2B5EF4-FFF2-40B4-BE49-F238E27FC236}">
                  <a16:creationId xmlns:a16="http://schemas.microsoft.com/office/drawing/2014/main" id="{CCAF3ED6-A0D2-3D4C-B1FE-8F4250AB41B3}"/>
                </a:ext>
              </a:extLst>
            </p:cNvPr>
            <p:cNvSpPr/>
            <p:nvPr/>
          </p:nvSpPr>
          <p:spPr>
            <a:xfrm>
              <a:off x="7815420" y="1814520"/>
              <a:ext cx="360000" cy="360000"/>
            </a:xfrm>
            <a:prstGeom prst="ellipse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de-CH" sz="1400" dirty="0">
                <a:solidFill>
                  <a:schemeClr val="tx1"/>
                </a:solidFill>
              </a:endParaRPr>
            </a:p>
          </p:txBody>
        </p:sp>
        <p:pic>
          <p:nvPicPr>
            <p:cNvPr id="277" name="Grafik 57">
              <a:extLst>
                <a:ext uri="{FF2B5EF4-FFF2-40B4-BE49-F238E27FC236}">
                  <a16:creationId xmlns:a16="http://schemas.microsoft.com/office/drawing/2014/main" id="{3BFF1922-8325-1743-8AFE-D48874C926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789696" y="1644240"/>
              <a:ext cx="431444" cy="576000"/>
            </a:xfrm>
            <a:prstGeom prst="rect">
              <a:avLst/>
            </a:prstGeom>
          </p:spPr>
        </p:pic>
      </p:grpSp>
      <p:sp>
        <p:nvSpPr>
          <p:cNvPr id="279" name="Rechteck 32">
            <a:extLst>
              <a:ext uri="{FF2B5EF4-FFF2-40B4-BE49-F238E27FC236}">
                <a16:creationId xmlns:a16="http://schemas.microsoft.com/office/drawing/2014/main" id="{A7B028F4-8C3F-C241-9C11-7FD3E2E2D6DD}"/>
              </a:ext>
            </a:extLst>
          </p:cNvPr>
          <p:cNvSpPr/>
          <p:nvPr/>
        </p:nvSpPr>
        <p:spPr>
          <a:xfrm>
            <a:off x="3504000" y="2853015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bg1">
                    <a:lumMod val="95000"/>
                  </a:schemeClr>
                </a:solidFill>
              </a:rPr>
              <a:t>2</a:t>
            </a:r>
          </a:p>
        </p:txBody>
      </p:sp>
      <p:sp>
        <p:nvSpPr>
          <p:cNvPr id="280" name="Rechteck 33">
            <a:extLst>
              <a:ext uri="{FF2B5EF4-FFF2-40B4-BE49-F238E27FC236}">
                <a16:creationId xmlns:a16="http://schemas.microsoft.com/office/drawing/2014/main" id="{9D08C7FF-9E7A-E747-A8C3-5F75CCD8A7C0}"/>
              </a:ext>
            </a:extLst>
          </p:cNvPr>
          <p:cNvSpPr/>
          <p:nvPr/>
        </p:nvSpPr>
        <p:spPr>
          <a:xfrm>
            <a:off x="4656000" y="2853015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bg1">
                    <a:lumMod val="95000"/>
                  </a:schemeClr>
                </a:solidFill>
              </a:rPr>
              <a:t>3</a:t>
            </a:r>
          </a:p>
        </p:txBody>
      </p:sp>
      <p:sp>
        <p:nvSpPr>
          <p:cNvPr id="281" name="Rechteck 34">
            <a:extLst>
              <a:ext uri="{FF2B5EF4-FFF2-40B4-BE49-F238E27FC236}">
                <a16:creationId xmlns:a16="http://schemas.microsoft.com/office/drawing/2014/main" id="{4E61604E-C909-3F43-9EDF-2CCFCE0127AF}"/>
              </a:ext>
            </a:extLst>
          </p:cNvPr>
          <p:cNvSpPr/>
          <p:nvPr/>
        </p:nvSpPr>
        <p:spPr>
          <a:xfrm>
            <a:off x="5808000" y="2853015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bg1">
                    <a:lumMod val="95000"/>
                  </a:schemeClr>
                </a:solidFill>
              </a:rPr>
              <a:t>4</a:t>
            </a:r>
          </a:p>
        </p:txBody>
      </p:sp>
      <p:sp>
        <p:nvSpPr>
          <p:cNvPr id="282" name="Rechteck 35">
            <a:extLst>
              <a:ext uri="{FF2B5EF4-FFF2-40B4-BE49-F238E27FC236}">
                <a16:creationId xmlns:a16="http://schemas.microsoft.com/office/drawing/2014/main" id="{D998ED10-AAE1-F24E-8641-6933E5EBA5DD}"/>
              </a:ext>
            </a:extLst>
          </p:cNvPr>
          <p:cNvSpPr/>
          <p:nvPr/>
        </p:nvSpPr>
        <p:spPr>
          <a:xfrm>
            <a:off x="6960000" y="2853015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bg1">
                    <a:lumMod val="95000"/>
                  </a:schemeClr>
                </a:solidFill>
              </a:rPr>
              <a:t>5</a:t>
            </a:r>
          </a:p>
        </p:txBody>
      </p:sp>
      <p:sp>
        <p:nvSpPr>
          <p:cNvPr id="283" name="Rechteck 36">
            <a:extLst>
              <a:ext uri="{FF2B5EF4-FFF2-40B4-BE49-F238E27FC236}">
                <a16:creationId xmlns:a16="http://schemas.microsoft.com/office/drawing/2014/main" id="{1C0C4F49-6B73-D543-8DD0-1E2E141752F5}"/>
              </a:ext>
            </a:extLst>
          </p:cNvPr>
          <p:cNvSpPr/>
          <p:nvPr/>
        </p:nvSpPr>
        <p:spPr>
          <a:xfrm>
            <a:off x="8112000" y="2853015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bg1">
                    <a:lumMod val="95000"/>
                  </a:schemeClr>
                </a:solidFill>
              </a:rPr>
              <a:t>6</a:t>
            </a:r>
          </a:p>
        </p:txBody>
      </p:sp>
      <p:sp>
        <p:nvSpPr>
          <p:cNvPr id="284" name="Rechteck 37">
            <a:extLst>
              <a:ext uri="{FF2B5EF4-FFF2-40B4-BE49-F238E27FC236}">
                <a16:creationId xmlns:a16="http://schemas.microsoft.com/office/drawing/2014/main" id="{B1784960-2AF4-824F-A2C2-0D7C7749BEED}"/>
              </a:ext>
            </a:extLst>
          </p:cNvPr>
          <p:cNvSpPr/>
          <p:nvPr/>
        </p:nvSpPr>
        <p:spPr>
          <a:xfrm>
            <a:off x="9264000" y="2853015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bg1">
                    <a:lumMod val="95000"/>
                  </a:schemeClr>
                </a:solidFill>
              </a:rPr>
              <a:t>7</a:t>
            </a:r>
          </a:p>
        </p:txBody>
      </p:sp>
      <p:sp>
        <p:nvSpPr>
          <p:cNvPr id="285" name="Rechteck 38">
            <a:extLst>
              <a:ext uri="{FF2B5EF4-FFF2-40B4-BE49-F238E27FC236}">
                <a16:creationId xmlns:a16="http://schemas.microsoft.com/office/drawing/2014/main" id="{377E1A98-26C5-2148-A0DB-41D5476D4CA0}"/>
              </a:ext>
            </a:extLst>
          </p:cNvPr>
          <p:cNvSpPr/>
          <p:nvPr/>
        </p:nvSpPr>
        <p:spPr>
          <a:xfrm>
            <a:off x="10416000" y="2853015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bg1">
                    <a:lumMod val="95000"/>
                  </a:schemeClr>
                </a:solidFill>
              </a:rPr>
              <a:t>8</a:t>
            </a:r>
          </a:p>
        </p:txBody>
      </p:sp>
      <p:sp>
        <p:nvSpPr>
          <p:cNvPr id="107" name="Rechteck 32">
            <a:extLst>
              <a:ext uri="{FF2B5EF4-FFF2-40B4-BE49-F238E27FC236}">
                <a16:creationId xmlns:a16="http://schemas.microsoft.com/office/drawing/2014/main" id="{C345BD75-760F-46FA-86F0-7F72BC55164C}"/>
              </a:ext>
            </a:extLst>
          </p:cNvPr>
          <p:cNvSpPr/>
          <p:nvPr/>
        </p:nvSpPr>
        <p:spPr>
          <a:xfrm>
            <a:off x="2424000" y="2853015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bg1">
                    <a:lumMod val="95000"/>
                  </a:schemeClr>
                </a:solidFill>
              </a:rPr>
              <a:t>1</a:t>
            </a:r>
          </a:p>
        </p:txBody>
      </p:sp>
      <p:sp>
        <p:nvSpPr>
          <p:cNvPr id="160" name="Pfeil: nach rechts 95">
            <a:extLst>
              <a:ext uri="{FF2B5EF4-FFF2-40B4-BE49-F238E27FC236}">
                <a16:creationId xmlns:a16="http://schemas.microsoft.com/office/drawing/2014/main" id="{D14FB9C0-DA75-0B49-8BBF-0DD4FA010EDB}"/>
              </a:ext>
            </a:extLst>
          </p:cNvPr>
          <p:cNvSpPr/>
          <p:nvPr/>
        </p:nvSpPr>
        <p:spPr>
          <a:xfrm rot="5400000">
            <a:off x="5536466" y="1988996"/>
            <a:ext cx="647992" cy="648001"/>
          </a:xfrm>
          <a:prstGeom prst="rightArrow">
            <a:avLst>
              <a:gd name="adj1" fmla="val 63574"/>
              <a:gd name="adj2" fmla="val 49849"/>
            </a:avLst>
          </a:prstGeom>
          <a:solidFill>
            <a:schemeClr val="bg1">
              <a:lumMod val="65000"/>
            </a:schemeClr>
          </a:solidFill>
          <a:ln w="9525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6000" tIns="36000" rIns="36000" bIns="36000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06598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>
            <a:extLst>
              <a:ext uri="{FF2B5EF4-FFF2-40B4-BE49-F238E27FC236}">
                <a16:creationId xmlns:a16="http://schemas.microsoft.com/office/drawing/2014/main" id="{D7D99C55-017C-4C36-82C1-575198FA047B}"/>
              </a:ext>
            </a:extLst>
          </p:cNvPr>
          <p:cNvSpPr/>
          <p:nvPr/>
        </p:nvSpPr>
        <p:spPr>
          <a:xfrm>
            <a:off x="868551" y="4725000"/>
            <a:ext cx="4139115" cy="158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Principle of Low-Code Approach</a:t>
            </a:r>
          </a:p>
          <a:p>
            <a:pPr marL="171450" indent="-171450"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chemeClr val="tx1"/>
                </a:solidFill>
              </a:rPr>
              <a:t>Simple syntax</a:t>
            </a:r>
            <a:r>
              <a:rPr lang="en-US" sz="1200" dirty="0">
                <a:solidFill>
                  <a:schemeClr val="tx1"/>
                </a:solidFill>
              </a:rPr>
              <a:t>: Easy to read, learn, understand and run</a:t>
            </a:r>
          </a:p>
          <a:p>
            <a:pPr marL="171450" indent="-171450"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chemeClr val="tx1"/>
                </a:solidFill>
              </a:rPr>
              <a:t>Extensive library: </a:t>
            </a:r>
            <a:r>
              <a:rPr lang="en-US" sz="1200" dirty="0">
                <a:solidFill>
                  <a:schemeClr val="tx1"/>
                </a:solidFill>
              </a:rPr>
              <a:t> Over 800 powerful functions built-in, with easy extensibility for new functions.</a:t>
            </a:r>
          </a:p>
          <a:p>
            <a:pPr marL="171450" indent="-171450"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chemeClr val="tx1"/>
                </a:solidFill>
              </a:rPr>
              <a:t>Compact methods </a:t>
            </a:r>
            <a:r>
              <a:rPr lang="en-US" sz="1200" dirty="0">
                <a:solidFill>
                  <a:schemeClr val="tx1"/>
                </a:solidFill>
              </a:rPr>
              <a:t>for powerful processing steps eliminates need for complex code, loops, or other administrative overhead.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E21B0682-4B55-4660-96B2-8772D415A569}"/>
              </a:ext>
            </a:extLst>
          </p:cNvPr>
          <p:cNvSpPr/>
          <p:nvPr/>
        </p:nvSpPr>
        <p:spPr>
          <a:xfrm>
            <a:off x="1056002" y="1268960"/>
            <a:ext cx="3167994" cy="36004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rgbClr val="3264C8"/>
                </a:solidFill>
                <a:latin typeface="+mj-lt"/>
              </a:rPr>
              <a:t>B4P Low-Code Language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389FFD4-F702-FD4B-9D76-71BC8C3A1E4F}"/>
              </a:ext>
            </a:extLst>
          </p:cNvPr>
          <p:cNvSpPr/>
          <p:nvPr/>
        </p:nvSpPr>
        <p:spPr>
          <a:xfrm>
            <a:off x="868551" y="1806456"/>
            <a:ext cx="3747640" cy="646331"/>
          </a:xfrm>
          <a:prstGeom prst="rect">
            <a:avLst/>
          </a:prstGeom>
          <a:solidFill>
            <a:schemeClr val="bg1">
              <a:lumMod val="95000"/>
              <a:alpha val="49773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i="1" dirty="0">
                <a:solidFill>
                  <a:srgbClr val="3264C8"/>
                </a:solidFill>
              </a:rPr>
              <a:t>The B4P Language is a Low-Code, Domain-specific Language designed specifically for tabular data, and has over 800 functions built in.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45B2388F-6F63-444D-965A-13035E1633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120" y="2754907"/>
            <a:ext cx="2447997" cy="1485817"/>
          </a:xfrm>
          <a:prstGeom prst="rect">
            <a:avLst/>
          </a:prstGeom>
          <a:effectLst>
            <a:outerShdw blurRad="66189" dist="92771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16" name="Rechteck 10">
            <a:extLst>
              <a:ext uri="{FF2B5EF4-FFF2-40B4-BE49-F238E27FC236}">
                <a16:creationId xmlns:a16="http://schemas.microsoft.com/office/drawing/2014/main" id="{CB8D2DF6-9E49-2B4E-B2F0-16CA6E568E12}"/>
              </a:ext>
            </a:extLst>
          </p:cNvPr>
          <p:cNvSpPr/>
          <p:nvPr/>
        </p:nvSpPr>
        <p:spPr>
          <a:xfrm>
            <a:off x="6642121" y="4581000"/>
            <a:ext cx="4701780" cy="2040944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 marL="171450" indent="-171450"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100" b="1" dirty="0">
                <a:solidFill>
                  <a:schemeClr val="tx1"/>
                </a:solidFill>
              </a:rPr>
              <a:t>Fast</a:t>
            </a:r>
            <a:r>
              <a:rPr lang="en-US" sz="1100" dirty="0">
                <a:solidFill>
                  <a:schemeClr val="tx1"/>
                </a:solidFill>
              </a:rPr>
              <a:t>:  Compiled and runs ‘on the metal’ to the peak performance of the very latest 8-core and 12-core processors from Intel and Apple (M1).</a:t>
            </a:r>
          </a:p>
          <a:p>
            <a:pPr marL="171450" indent="-171450"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100" b="1" dirty="0">
                <a:solidFill>
                  <a:schemeClr val="tx1"/>
                </a:solidFill>
              </a:rPr>
              <a:t>Light weight</a:t>
            </a:r>
            <a:r>
              <a:rPr lang="en-US" sz="1100" dirty="0">
                <a:solidFill>
                  <a:schemeClr val="tx1"/>
                </a:solidFill>
              </a:rPr>
              <a:t> (&lt; 3 MB installation footprint).</a:t>
            </a:r>
          </a:p>
          <a:p>
            <a:pPr marL="171450" indent="-171450"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100" b="1" dirty="0">
                <a:solidFill>
                  <a:schemeClr val="tx1"/>
                </a:solidFill>
              </a:rPr>
              <a:t>Secure. </a:t>
            </a:r>
            <a:r>
              <a:rPr lang="en-US" sz="1100" dirty="0">
                <a:solidFill>
                  <a:schemeClr val="tx1"/>
                </a:solidFill>
              </a:rPr>
              <a:t>No connection to any ‘cloud service’. Runs 100% on standalone personal computer fully isolated within the corporate network. </a:t>
            </a:r>
          </a:p>
          <a:p>
            <a:pPr marL="171450" indent="-171450"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100" b="1" dirty="0">
                <a:solidFill>
                  <a:schemeClr val="tx1"/>
                </a:solidFill>
              </a:rPr>
              <a:t>Reliability. </a:t>
            </a:r>
            <a:r>
              <a:rPr lang="en-US" sz="1100" dirty="0">
                <a:solidFill>
                  <a:schemeClr val="tx1"/>
                </a:solidFill>
              </a:rPr>
              <a:t>Single integrated analytics engine has no dependencies, including network access to any other resources. </a:t>
            </a:r>
          </a:p>
          <a:p>
            <a:pPr marL="171450" indent="-171450"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100" b="1" dirty="0">
                <a:solidFill>
                  <a:schemeClr val="tx1"/>
                </a:solidFill>
              </a:rPr>
              <a:t>Many data formats supported </a:t>
            </a:r>
            <a:br>
              <a:rPr lang="en-US" sz="1100" b="1" dirty="0">
                <a:solidFill>
                  <a:schemeClr val="tx1"/>
                </a:solidFill>
              </a:rPr>
            </a:br>
            <a:r>
              <a:rPr lang="en-US" sz="1100" dirty="0">
                <a:solidFill>
                  <a:schemeClr val="tx1"/>
                </a:solidFill>
              </a:rPr>
              <a:t>(Excel, HTML, XML, JSON, text files, etc., full UNICODE)</a:t>
            </a:r>
          </a:p>
        </p:txBody>
      </p:sp>
      <p:sp>
        <p:nvSpPr>
          <p:cNvPr id="17" name="Rechteck 11">
            <a:extLst>
              <a:ext uri="{FF2B5EF4-FFF2-40B4-BE49-F238E27FC236}">
                <a16:creationId xmlns:a16="http://schemas.microsoft.com/office/drawing/2014/main" id="{393F0D89-4441-244C-B969-1039AB5B09FB}"/>
              </a:ext>
            </a:extLst>
          </p:cNvPr>
          <p:cNvSpPr/>
          <p:nvPr/>
        </p:nvSpPr>
        <p:spPr>
          <a:xfrm>
            <a:off x="6999810" y="1265711"/>
            <a:ext cx="3466051" cy="36004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2000" b="1" dirty="0">
                <a:solidFill>
                  <a:srgbClr val="3264C8"/>
                </a:solidFill>
                <a:latin typeface="+mj-lt"/>
              </a:rPr>
              <a:t>B4P Data Analytics Engine</a:t>
            </a:r>
          </a:p>
        </p:txBody>
      </p:sp>
      <p:pic>
        <p:nvPicPr>
          <p:cNvPr id="18" name="Picture 9" descr="Diagram, application&#10;&#10;Description automatically generated">
            <a:extLst>
              <a:ext uri="{FF2B5EF4-FFF2-40B4-BE49-F238E27FC236}">
                <a16:creationId xmlns:a16="http://schemas.microsoft.com/office/drawing/2014/main" id="{0CFEDAAB-0489-9648-9A81-F144553262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000" y="2539726"/>
            <a:ext cx="1702971" cy="1778547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0800" dist="75661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2E2A93A1-A94A-1A42-8E60-4A7E7BFD16BE}"/>
              </a:ext>
            </a:extLst>
          </p:cNvPr>
          <p:cNvSpPr/>
          <p:nvPr/>
        </p:nvSpPr>
        <p:spPr>
          <a:xfrm>
            <a:off x="6384001" y="1791096"/>
            <a:ext cx="4404359" cy="646331"/>
          </a:xfrm>
          <a:prstGeom prst="rect">
            <a:avLst/>
          </a:prstGeom>
          <a:solidFill>
            <a:schemeClr val="bg1">
              <a:lumMod val="95000"/>
              <a:alpha val="49773"/>
            </a:schemeClr>
          </a:solidFill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i="1" dirty="0">
                <a:solidFill>
                  <a:srgbClr val="3264C8"/>
                </a:solidFill>
              </a:rPr>
              <a:t>The B4P Engine is designed for extreme performance managing Big Data – processing tens of millions of rows of data in seconds on commodity personal computers.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BFA3E50-F48A-2F48-BE54-DB3EFA161AB0}"/>
              </a:ext>
            </a:extLst>
          </p:cNvPr>
          <p:cNvCxnSpPr>
            <a:cxnSpLocks/>
          </p:cNvCxnSpPr>
          <p:nvPr/>
        </p:nvCxnSpPr>
        <p:spPr>
          <a:xfrm>
            <a:off x="5808000" y="1142932"/>
            <a:ext cx="0" cy="5661000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itel 1">
            <a:extLst>
              <a:ext uri="{FF2B5EF4-FFF2-40B4-BE49-F238E27FC236}">
                <a16:creationId xmlns:a16="http://schemas.microsoft.com/office/drawing/2014/main" id="{7AEFCFB3-5859-D247-99F3-F8A3B9F9E7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119056"/>
            <a:ext cx="11232000" cy="717944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Key Components </a:t>
            </a:r>
            <a:br>
              <a:rPr lang="en-US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dirty="0">
                <a:solidFill>
                  <a:srgbClr val="3264C8"/>
                </a:solidFill>
              </a:rPr>
              <a:t>B4P Language and Data Analytics Engine</a:t>
            </a:r>
            <a:endParaRPr lang="de-CH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83930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C7A0945-3580-124C-97B5-638A3AF38F9A}"/>
              </a:ext>
            </a:extLst>
          </p:cNvPr>
          <p:cNvSpPr/>
          <p:nvPr/>
        </p:nvSpPr>
        <p:spPr>
          <a:xfrm>
            <a:off x="912000" y="1390144"/>
            <a:ext cx="5961073" cy="4045712"/>
          </a:xfrm>
          <a:prstGeom prst="rect">
            <a:avLst/>
          </a:prstGeom>
          <a:solidFill>
            <a:schemeClr val="bg1">
              <a:lumMod val="95000"/>
              <a:alpha val="57000"/>
            </a:schemeClr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A2977C84-DDDD-43A9-87CC-686BCD2325A2}"/>
              </a:ext>
            </a:extLst>
          </p:cNvPr>
          <p:cNvSpPr/>
          <p:nvPr/>
        </p:nvSpPr>
        <p:spPr>
          <a:xfrm>
            <a:off x="596533" y="6072411"/>
            <a:ext cx="6377484" cy="629715"/>
          </a:xfrm>
          <a:prstGeom prst="rect">
            <a:avLst/>
          </a:prstGeom>
          <a:solidFill>
            <a:schemeClr val="bg1">
              <a:lumMod val="95000"/>
              <a:alpha val="52384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600" b="1" i="1" dirty="0">
                <a:solidFill>
                  <a:srgbClr val="3264C8"/>
                </a:solidFill>
              </a:rPr>
              <a:t>B4P is highest in both Code Performance and Code Efficiency, </a:t>
            </a:r>
          </a:p>
          <a:p>
            <a:pPr algn="ctr"/>
            <a:r>
              <a:rPr lang="en-US" sz="1600" b="1" i="1" dirty="0">
                <a:solidFill>
                  <a:srgbClr val="3264C8"/>
                </a:solidFill>
              </a:rPr>
              <a:t>providing complete solutions with less than 10-20 lines of code</a:t>
            </a:r>
          </a:p>
        </p:txBody>
      </p: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BDF823A3-4570-4E59-8362-70EFC9D0F422}"/>
              </a:ext>
            </a:extLst>
          </p:cNvPr>
          <p:cNvCxnSpPr/>
          <p:nvPr/>
        </p:nvCxnSpPr>
        <p:spPr>
          <a:xfrm>
            <a:off x="860259" y="5435857"/>
            <a:ext cx="5976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hteck 14">
            <a:extLst>
              <a:ext uri="{FF2B5EF4-FFF2-40B4-BE49-F238E27FC236}">
                <a16:creationId xmlns:a16="http://schemas.microsoft.com/office/drawing/2014/main" id="{8CEF0B31-C6C2-4AA3-AD7D-CD02D19728E5}"/>
              </a:ext>
            </a:extLst>
          </p:cNvPr>
          <p:cNvSpPr/>
          <p:nvPr/>
        </p:nvSpPr>
        <p:spPr>
          <a:xfrm>
            <a:off x="2012259" y="5435857"/>
            <a:ext cx="3456000" cy="28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 algn="ctr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600" b="1" dirty="0">
                <a:solidFill>
                  <a:schemeClr val="tx1"/>
                </a:solidFill>
              </a:rPr>
              <a:t>Code Efficiency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D8C66E09-6A78-47E2-9C35-854059660911}"/>
              </a:ext>
            </a:extLst>
          </p:cNvPr>
          <p:cNvSpPr/>
          <p:nvPr/>
        </p:nvSpPr>
        <p:spPr>
          <a:xfrm>
            <a:off x="6116259" y="5435857"/>
            <a:ext cx="720000" cy="28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 algn="r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High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25744FB5-127B-489D-9EA1-1DD180D66DB9}"/>
              </a:ext>
            </a:extLst>
          </p:cNvPr>
          <p:cNvSpPr/>
          <p:nvPr/>
        </p:nvSpPr>
        <p:spPr>
          <a:xfrm>
            <a:off x="788259" y="5435857"/>
            <a:ext cx="720000" cy="28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Low</a:t>
            </a:r>
          </a:p>
        </p:txBody>
      </p: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390681E7-1613-4085-A2C2-527610B91EFA}"/>
              </a:ext>
            </a:extLst>
          </p:cNvPr>
          <p:cNvCxnSpPr>
            <a:cxnSpLocks/>
          </p:cNvCxnSpPr>
          <p:nvPr/>
        </p:nvCxnSpPr>
        <p:spPr>
          <a:xfrm flipH="1" flipV="1">
            <a:off x="853130" y="1443986"/>
            <a:ext cx="7129" cy="399187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hteck 18">
            <a:extLst>
              <a:ext uri="{FF2B5EF4-FFF2-40B4-BE49-F238E27FC236}">
                <a16:creationId xmlns:a16="http://schemas.microsoft.com/office/drawing/2014/main" id="{6A8BA73E-E763-4B04-8998-A8ED23948F9D}"/>
              </a:ext>
            </a:extLst>
          </p:cNvPr>
          <p:cNvSpPr/>
          <p:nvPr/>
        </p:nvSpPr>
        <p:spPr>
          <a:xfrm>
            <a:off x="356259" y="5219857"/>
            <a:ext cx="432000" cy="28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 algn="r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Low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2F4F5FFA-F812-4E54-8B73-86E758C2E2AD}"/>
              </a:ext>
            </a:extLst>
          </p:cNvPr>
          <p:cNvSpPr/>
          <p:nvPr/>
        </p:nvSpPr>
        <p:spPr>
          <a:xfrm>
            <a:off x="336000" y="1390143"/>
            <a:ext cx="432000" cy="28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 algn="r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High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87D581E7-BA3B-4612-A6BC-89BE70DB8C5A}"/>
              </a:ext>
            </a:extLst>
          </p:cNvPr>
          <p:cNvSpPr/>
          <p:nvPr/>
        </p:nvSpPr>
        <p:spPr>
          <a:xfrm rot="16200000">
            <a:off x="-975741" y="3374715"/>
            <a:ext cx="2952000" cy="28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 algn="ctr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600" b="1" dirty="0">
                <a:solidFill>
                  <a:schemeClr val="tx1"/>
                </a:solidFill>
              </a:rPr>
              <a:t>Code Performance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5F5505FA-E5AE-4741-BBCD-D7FEB5B55B25}"/>
              </a:ext>
            </a:extLst>
          </p:cNvPr>
          <p:cNvSpPr/>
          <p:nvPr/>
        </p:nvSpPr>
        <p:spPr>
          <a:xfrm>
            <a:off x="2711098" y="4376462"/>
            <a:ext cx="1343031" cy="875594"/>
          </a:xfrm>
          <a:prstGeom prst="roundRect">
            <a:avLst/>
          </a:prstGeom>
          <a:solidFill>
            <a:srgbClr val="C8D8E6">
              <a:alpha val="50196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Excel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Visual Basic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(processing tables)</a:t>
            </a:r>
          </a:p>
        </p:txBody>
      </p:sp>
      <p:sp>
        <p:nvSpPr>
          <p:cNvPr id="24" name="Rechteck: abgerundete Ecken 23">
            <a:extLst>
              <a:ext uri="{FF2B5EF4-FFF2-40B4-BE49-F238E27FC236}">
                <a16:creationId xmlns:a16="http://schemas.microsoft.com/office/drawing/2014/main" id="{5F5DBCF5-0ED5-4683-91C8-4CBE987C20CB}"/>
              </a:ext>
            </a:extLst>
          </p:cNvPr>
          <p:cNvSpPr/>
          <p:nvPr/>
        </p:nvSpPr>
        <p:spPr>
          <a:xfrm>
            <a:off x="1142729" y="1691857"/>
            <a:ext cx="929590" cy="982629"/>
          </a:xfrm>
          <a:prstGeom prst="roundRect">
            <a:avLst/>
          </a:prstGeom>
          <a:solidFill>
            <a:srgbClr val="C8D8E6">
              <a:alpha val="50196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C / C++</a:t>
            </a:r>
          </a:p>
        </p:txBody>
      </p:sp>
      <p:sp>
        <p:nvSpPr>
          <p:cNvPr id="25" name="Rechteck: abgerundete Ecken 24">
            <a:extLst>
              <a:ext uri="{FF2B5EF4-FFF2-40B4-BE49-F238E27FC236}">
                <a16:creationId xmlns:a16="http://schemas.microsoft.com/office/drawing/2014/main" id="{DD11AF04-277A-44DA-9B4C-DA1BEFAA586B}"/>
              </a:ext>
            </a:extLst>
          </p:cNvPr>
          <p:cNvSpPr/>
          <p:nvPr/>
        </p:nvSpPr>
        <p:spPr>
          <a:xfrm>
            <a:off x="5627640" y="1673640"/>
            <a:ext cx="936719" cy="1026217"/>
          </a:xfrm>
          <a:prstGeom prst="roundRect">
            <a:avLst/>
          </a:prstGeom>
          <a:solidFill>
            <a:srgbClr val="3264C8">
              <a:alpha val="80907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B4P</a:t>
            </a:r>
          </a:p>
        </p:txBody>
      </p:sp>
      <p:sp>
        <p:nvSpPr>
          <p:cNvPr id="26" name="Rechteck: abgerundete Ecken 25">
            <a:extLst>
              <a:ext uri="{FF2B5EF4-FFF2-40B4-BE49-F238E27FC236}">
                <a16:creationId xmlns:a16="http://schemas.microsoft.com/office/drawing/2014/main" id="{5768CF80-49CF-447C-BF74-55011BF5FB6C}"/>
              </a:ext>
            </a:extLst>
          </p:cNvPr>
          <p:cNvSpPr/>
          <p:nvPr/>
        </p:nvSpPr>
        <p:spPr>
          <a:xfrm>
            <a:off x="3993799" y="2601813"/>
            <a:ext cx="1098158" cy="880907"/>
          </a:xfrm>
          <a:prstGeom prst="roundRect">
            <a:avLst/>
          </a:prstGeom>
          <a:solidFill>
            <a:srgbClr val="C8D8E6">
              <a:alpha val="50196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Python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(with Pandas)</a:t>
            </a: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15F0E82B-00C3-4E22-8015-5573E0089707}"/>
              </a:ext>
            </a:extLst>
          </p:cNvPr>
          <p:cNvSpPr/>
          <p:nvPr/>
        </p:nvSpPr>
        <p:spPr>
          <a:xfrm>
            <a:off x="7427639" y="2016735"/>
            <a:ext cx="4161073" cy="4364265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spcBef>
                <a:spcPts val="6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High Performance and Scalability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Processes extremely large data (tens of millions of rows) in seconds</a:t>
            </a:r>
          </a:p>
          <a:p>
            <a:pPr>
              <a:spcBef>
                <a:spcPts val="6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High Efficiency and Simplicity 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Single statements replace need for 10-50 lines of code in other languages.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spcBef>
                <a:spcPts val="6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Low Code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Delivers solution with minimal coding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Maximum functionality with fewest lines of code</a:t>
            </a:r>
          </a:p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spcBef>
                <a:spcPts val="6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Optimized for Simplicity of Coding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Function library and semantics allow for flexible and powerful operations without loops and variables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Example: </a:t>
            </a:r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table process 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 ... )</a:t>
            </a:r>
          </a:p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Programs are Portable across all Platforms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B4P program are fully portable, sharable, and executable across all operating systems (Windows, Linux, MacOS) and all computer architecture (Intel x32, x64; ARM M1), assuring maximum re-use across the enterprise.</a:t>
            </a:r>
            <a:endParaRPr lang="en-US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A6EA1FBC-81E3-4C24-9B75-EC3F966799BB}"/>
              </a:ext>
            </a:extLst>
          </p:cNvPr>
          <p:cNvSpPr/>
          <p:nvPr/>
        </p:nvSpPr>
        <p:spPr>
          <a:xfrm>
            <a:off x="2568000" y="5661000"/>
            <a:ext cx="2304000" cy="216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t" anchorCtr="0"/>
          <a:lstStyle/>
          <a:p>
            <a:pPr algn="r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000" dirty="0">
                <a:solidFill>
                  <a:schemeClr val="tx1"/>
                </a:solidFill>
              </a:rPr>
              <a:t>(Speed to develop and deploy solution)</a:t>
            </a:r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1242A323-C031-4448-81AE-BBABB743B0D1}"/>
              </a:ext>
            </a:extLst>
          </p:cNvPr>
          <p:cNvSpPr/>
          <p:nvPr/>
        </p:nvSpPr>
        <p:spPr>
          <a:xfrm rot="16200000">
            <a:off x="315490" y="3311857"/>
            <a:ext cx="720000" cy="216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t" anchorCtr="0"/>
          <a:lstStyle/>
          <a:p>
            <a:pPr algn="r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000" dirty="0">
                <a:solidFill>
                  <a:schemeClr val="tx1"/>
                </a:solidFill>
              </a:rPr>
              <a:t>(Speed to run)</a:t>
            </a:r>
          </a:p>
        </p:txBody>
      </p:sp>
      <p:grpSp>
        <p:nvGrpSpPr>
          <p:cNvPr id="29" name="Gruppieren 10">
            <a:extLst>
              <a:ext uri="{FF2B5EF4-FFF2-40B4-BE49-F238E27FC236}">
                <a16:creationId xmlns:a16="http://schemas.microsoft.com/office/drawing/2014/main" id="{901A4561-5B3A-3142-B0EA-8BCFCCD7439B}"/>
              </a:ext>
            </a:extLst>
          </p:cNvPr>
          <p:cNvGrpSpPr/>
          <p:nvPr/>
        </p:nvGrpSpPr>
        <p:grpSpPr>
          <a:xfrm>
            <a:off x="6600000" y="2195857"/>
            <a:ext cx="406948" cy="515657"/>
            <a:chOff x="7789696" y="1644240"/>
            <a:chExt cx="431444" cy="576000"/>
          </a:xfrm>
        </p:grpSpPr>
        <p:sp>
          <p:nvSpPr>
            <p:cNvPr id="32" name="Ellipse 9">
              <a:extLst>
                <a:ext uri="{FF2B5EF4-FFF2-40B4-BE49-F238E27FC236}">
                  <a16:creationId xmlns:a16="http://schemas.microsoft.com/office/drawing/2014/main" id="{0C17A7C5-59E1-8246-9117-D209AAAEB0AB}"/>
                </a:ext>
              </a:extLst>
            </p:cNvPr>
            <p:cNvSpPr/>
            <p:nvPr/>
          </p:nvSpPr>
          <p:spPr>
            <a:xfrm>
              <a:off x="7815420" y="1814520"/>
              <a:ext cx="360000" cy="360000"/>
            </a:xfrm>
            <a:prstGeom prst="ellipse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de-CH" sz="1400" dirty="0">
                <a:solidFill>
                  <a:schemeClr val="tx1"/>
                </a:solidFill>
              </a:endParaRPr>
            </a:p>
          </p:txBody>
        </p:sp>
        <p:pic>
          <p:nvPicPr>
            <p:cNvPr id="33" name="Grafik 57">
              <a:extLst>
                <a:ext uri="{FF2B5EF4-FFF2-40B4-BE49-F238E27FC236}">
                  <a16:creationId xmlns:a16="http://schemas.microsoft.com/office/drawing/2014/main" id="{3C56EA6D-3488-9049-9983-325639B6A9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789696" y="1644240"/>
              <a:ext cx="431444" cy="576000"/>
            </a:xfrm>
            <a:prstGeom prst="rect">
              <a:avLst/>
            </a:prstGeom>
          </p:spPr>
        </p:pic>
      </p:grpSp>
      <p:sp>
        <p:nvSpPr>
          <p:cNvPr id="34" name="Rechteck: abgerundete Ecken 25">
            <a:extLst>
              <a:ext uri="{FF2B5EF4-FFF2-40B4-BE49-F238E27FC236}">
                <a16:creationId xmlns:a16="http://schemas.microsoft.com/office/drawing/2014/main" id="{FACADB57-F160-E24A-8517-120F769550DC}"/>
              </a:ext>
            </a:extLst>
          </p:cNvPr>
          <p:cNvSpPr/>
          <p:nvPr/>
        </p:nvSpPr>
        <p:spPr>
          <a:xfrm>
            <a:off x="3158291" y="3238330"/>
            <a:ext cx="967838" cy="766869"/>
          </a:xfrm>
          <a:prstGeom prst="roundRect">
            <a:avLst/>
          </a:prstGeom>
          <a:solidFill>
            <a:srgbClr val="C8D8E6">
              <a:alpha val="50196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R</a:t>
            </a:r>
          </a:p>
        </p:txBody>
      </p:sp>
      <p:sp>
        <p:nvSpPr>
          <p:cNvPr id="35" name="Rechteck: abgerundete Ecken 25">
            <a:extLst>
              <a:ext uri="{FF2B5EF4-FFF2-40B4-BE49-F238E27FC236}">
                <a16:creationId xmlns:a16="http://schemas.microsoft.com/office/drawing/2014/main" id="{DBE1E884-1B58-9149-943F-3CB72DCC6489}"/>
              </a:ext>
            </a:extLst>
          </p:cNvPr>
          <p:cNvSpPr/>
          <p:nvPr/>
        </p:nvSpPr>
        <p:spPr>
          <a:xfrm>
            <a:off x="2402730" y="3645042"/>
            <a:ext cx="723686" cy="766869"/>
          </a:xfrm>
          <a:prstGeom prst="roundRect">
            <a:avLst/>
          </a:prstGeom>
          <a:solidFill>
            <a:srgbClr val="C8D8E6">
              <a:alpha val="50196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SAS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C8F3AD8-6514-374E-923C-8F625C760870}"/>
              </a:ext>
            </a:extLst>
          </p:cNvPr>
          <p:cNvSpPr/>
          <p:nvPr/>
        </p:nvSpPr>
        <p:spPr>
          <a:xfrm>
            <a:off x="7395773" y="1261382"/>
            <a:ext cx="4132732" cy="646331"/>
          </a:xfrm>
          <a:prstGeom prst="rect">
            <a:avLst/>
          </a:prstGeom>
          <a:solidFill>
            <a:schemeClr val="bg1">
              <a:lumMod val="95000"/>
              <a:alpha val="52384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i="1" dirty="0">
                <a:solidFill>
                  <a:srgbClr val="3264C8"/>
                </a:solidFill>
              </a:rPr>
              <a:t>The B4P Language is a Low-Code, Domain-specific Language for tabular data, and has over 800 functions built in.</a:t>
            </a:r>
          </a:p>
        </p:txBody>
      </p:sp>
      <p:sp>
        <p:nvSpPr>
          <p:cNvPr id="38" name="Titel 1">
            <a:extLst>
              <a:ext uri="{FF2B5EF4-FFF2-40B4-BE49-F238E27FC236}">
                <a16:creationId xmlns:a16="http://schemas.microsoft.com/office/drawing/2014/main" id="{CC6DCA11-DA0F-2C43-9EB1-CF7D0FC013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119056"/>
            <a:ext cx="11232000" cy="717944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B4P Language</a:t>
            </a:r>
            <a:br>
              <a:rPr lang="en-US" dirty="0">
                <a:solidFill>
                  <a:srgbClr val="2850A0"/>
                </a:solidFill>
              </a:rPr>
            </a:br>
            <a:r>
              <a:rPr lang="en-US" dirty="0">
                <a:solidFill>
                  <a:srgbClr val="3264C8"/>
                </a:solidFill>
              </a:rPr>
              <a:t>Provides Highest Efficiency and Performance</a:t>
            </a:r>
            <a:endParaRPr lang="de-CH" dirty="0">
              <a:solidFill>
                <a:srgbClr val="3264C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43218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A2977C84-DDDD-43A9-87CC-686BCD2325A2}"/>
              </a:ext>
            </a:extLst>
          </p:cNvPr>
          <p:cNvSpPr/>
          <p:nvPr/>
        </p:nvSpPr>
        <p:spPr>
          <a:xfrm>
            <a:off x="459078" y="6165000"/>
            <a:ext cx="11232000" cy="62971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600" b="1" dirty="0">
                <a:solidFill>
                  <a:srgbClr val="3264C8"/>
                </a:solidFill>
              </a:rPr>
              <a:t>The B4P Language allows one to solve complex problems with minimal, simple, clear code </a:t>
            </a:r>
          </a:p>
          <a:p>
            <a:pPr algn="ctr"/>
            <a:r>
              <a:rPr lang="en-US" sz="1600" b="1" dirty="0">
                <a:solidFill>
                  <a:srgbClr val="3264C8"/>
                </a:solidFill>
              </a:rPr>
              <a:t>Focus on the </a:t>
            </a:r>
            <a:r>
              <a:rPr lang="en-US" sz="1600" b="1" i="1" dirty="0">
                <a:solidFill>
                  <a:srgbClr val="3264C8"/>
                </a:solidFill>
              </a:rPr>
              <a:t>what</a:t>
            </a:r>
            <a:r>
              <a:rPr lang="en-US" sz="1600" b="1" dirty="0">
                <a:solidFill>
                  <a:srgbClr val="3264C8"/>
                </a:solidFill>
              </a:rPr>
              <a:t>, not the </a:t>
            </a:r>
            <a:r>
              <a:rPr lang="en-US" sz="1600" b="1" i="1" dirty="0">
                <a:solidFill>
                  <a:srgbClr val="3264C8"/>
                </a:solidFill>
              </a:rPr>
              <a:t>how</a:t>
            </a:r>
            <a:r>
              <a:rPr lang="en-US" sz="1600" b="1" dirty="0">
                <a:solidFill>
                  <a:srgbClr val="3264C8"/>
                </a:solidFill>
              </a:rPr>
              <a:t>.</a:t>
            </a:r>
          </a:p>
        </p:txBody>
      </p:sp>
      <p:sp>
        <p:nvSpPr>
          <p:cNvPr id="7" name="Rechteck 48">
            <a:extLst>
              <a:ext uri="{FF2B5EF4-FFF2-40B4-BE49-F238E27FC236}">
                <a16:creationId xmlns:a16="http://schemas.microsoft.com/office/drawing/2014/main" id="{216E6518-8ED9-4A98-914F-CF48B938F2A0}"/>
              </a:ext>
            </a:extLst>
          </p:cNvPr>
          <p:cNvSpPr/>
          <p:nvPr/>
        </p:nvSpPr>
        <p:spPr>
          <a:xfrm>
            <a:off x="480000" y="981000"/>
            <a:ext cx="2592000" cy="648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Simplicity</a:t>
            </a:r>
          </a:p>
        </p:txBody>
      </p:sp>
      <p:sp>
        <p:nvSpPr>
          <p:cNvPr id="8" name="Rechteck 48">
            <a:extLst>
              <a:ext uri="{FF2B5EF4-FFF2-40B4-BE49-F238E27FC236}">
                <a16:creationId xmlns:a16="http://schemas.microsoft.com/office/drawing/2014/main" id="{B38B1D1C-F928-4015-A8B2-DBBEEFEC4E07}"/>
              </a:ext>
            </a:extLst>
          </p:cNvPr>
          <p:cNvSpPr/>
          <p:nvPr/>
        </p:nvSpPr>
        <p:spPr>
          <a:xfrm>
            <a:off x="3360000" y="981000"/>
            <a:ext cx="2592000" cy="648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Performance</a:t>
            </a:r>
          </a:p>
        </p:txBody>
      </p:sp>
      <p:sp>
        <p:nvSpPr>
          <p:cNvPr id="9" name="Rechteck 48">
            <a:extLst>
              <a:ext uri="{FF2B5EF4-FFF2-40B4-BE49-F238E27FC236}">
                <a16:creationId xmlns:a16="http://schemas.microsoft.com/office/drawing/2014/main" id="{748B4E83-A356-462B-B3BE-1FFF482826B1}"/>
              </a:ext>
            </a:extLst>
          </p:cNvPr>
          <p:cNvSpPr/>
          <p:nvPr/>
        </p:nvSpPr>
        <p:spPr>
          <a:xfrm>
            <a:off x="6240000" y="981000"/>
            <a:ext cx="2592000" cy="648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Flexibility</a:t>
            </a:r>
          </a:p>
        </p:txBody>
      </p:sp>
      <p:sp>
        <p:nvSpPr>
          <p:cNvPr id="10" name="Rechteck 48">
            <a:extLst>
              <a:ext uri="{FF2B5EF4-FFF2-40B4-BE49-F238E27FC236}">
                <a16:creationId xmlns:a16="http://schemas.microsoft.com/office/drawing/2014/main" id="{5AF8CEFA-3966-4C6D-BD50-B8804B54CCAC}"/>
              </a:ext>
            </a:extLst>
          </p:cNvPr>
          <p:cNvSpPr/>
          <p:nvPr/>
        </p:nvSpPr>
        <p:spPr>
          <a:xfrm>
            <a:off x="9120000" y="981000"/>
            <a:ext cx="2592000" cy="648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Portability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5E450710-7107-4591-BAF1-B2E21E98687D}"/>
              </a:ext>
            </a:extLst>
          </p:cNvPr>
          <p:cNvSpPr/>
          <p:nvPr/>
        </p:nvSpPr>
        <p:spPr>
          <a:xfrm>
            <a:off x="480000" y="1701000"/>
            <a:ext cx="2592000" cy="388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Easy to read und understand</a:t>
            </a: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Close to natural language.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Clear syntax easy to read.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Compact and powerful semantics.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Big Tables are the DNA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Language semantics are built on processing tables easily.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No external libraries needed.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Low Code - Very Compact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Achieve the most with few lines of code in step-by-step approach.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No hassle with declaring variables, memory management, etc.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High Power Density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High coding density translates into maximum machine performance.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1E9837F2-4619-4F1B-9DEC-F96A818BCDB2}"/>
              </a:ext>
            </a:extLst>
          </p:cNvPr>
          <p:cNvSpPr/>
          <p:nvPr/>
        </p:nvSpPr>
        <p:spPr>
          <a:xfrm>
            <a:off x="3360000" y="1701000"/>
            <a:ext cx="2592000" cy="388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Rich Function Library</a:t>
            </a: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More than 800 functions available and growing.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Many functions process very large tables, sets, matrices and other structures.</a:t>
            </a:r>
            <a:endParaRPr lang="en-US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Broad spectrum of other general purpose and file system functions.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Advanced flow control functions going far beyond </a:t>
            </a:r>
            <a:r>
              <a:rPr lang="en-US" sz="12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for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US" sz="12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while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and </a:t>
            </a:r>
            <a:r>
              <a:rPr lang="en-US" sz="12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if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endParaRPr lang="en-US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Code in Function Parameters</a:t>
            </a: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B4P supports code passed as parameters to functions which are then executed when needed.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Makes operations possible without using variables and loops.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Colorful &amp; Formatted Output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B4P supports a rich library to create Excel and HTML files with rich formatting, auto filters, etc.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9B7C646C-DC4C-4A24-AA12-D820BC2D24A9}"/>
              </a:ext>
            </a:extLst>
          </p:cNvPr>
          <p:cNvSpPr/>
          <p:nvPr/>
        </p:nvSpPr>
        <p:spPr>
          <a:xfrm>
            <a:off x="6240000" y="1701000"/>
            <a:ext cx="2592000" cy="388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Freedom of Naming</a:t>
            </a: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Full naming flexibility (all characters, incl. space) for variables, tables and headers.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Create variable names from other data, e.g. table header names.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Multiple word function names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Flexible Variable Structure</a:t>
            </a: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Create and work with simple variables, parameter sets, structures and arrays.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Supports complex variable tree structures in a simple way.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Libraries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Import libraries or create your own libraries to optimize your programming efficiency.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3F7E4964-8589-4123-964F-FEAAF117EEE3}"/>
              </a:ext>
            </a:extLst>
          </p:cNvPr>
          <p:cNvSpPr/>
          <p:nvPr/>
        </p:nvSpPr>
        <p:spPr>
          <a:xfrm>
            <a:off x="9120000" y="1701000"/>
            <a:ext cx="2592000" cy="388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Cross Platform Portability</a:t>
            </a: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B4P programs run under Windows, LINUX and MacOS (incl. M1) without adaptations.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No need to change path names to run on other OS environments.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File and Data Formats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Supports CSV, HTML, Excel (with formats), JSON, etc. transparently.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UNICODE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B4P is fully UNICODE compatible, and accepts all UTF character formats on top of legacy formats.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Standard I/O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GUI intentionally not supported to preserve cross-platform portability.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Same console I/O feature set across platforms, incl. text colors.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Embed B4P in batch programs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Titel 1">
            <a:extLst>
              <a:ext uri="{FF2B5EF4-FFF2-40B4-BE49-F238E27FC236}">
                <a16:creationId xmlns:a16="http://schemas.microsoft.com/office/drawing/2014/main" id="{18FEBDCF-208D-B947-94C3-53AF15BA46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119056"/>
            <a:ext cx="11232000" cy="717944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B4P</a:t>
            </a:r>
            <a:br>
              <a:rPr lang="en-US" dirty="0">
                <a:solidFill>
                  <a:srgbClr val="3264C8"/>
                </a:solidFill>
              </a:rPr>
            </a:br>
            <a:r>
              <a:rPr lang="en-US" dirty="0">
                <a:solidFill>
                  <a:srgbClr val="3264C8"/>
                </a:solidFill>
              </a:rPr>
              <a:t>Language Features</a:t>
            </a:r>
            <a:endParaRPr lang="de-CH" dirty="0">
              <a:solidFill>
                <a:srgbClr val="3264C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2833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020307-4A54-4D2E-818C-60C31ABF9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000" y="2061000"/>
            <a:ext cx="11232000" cy="2088000"/>
          </a:xfrm>
        </p:spPr>
        <p:txBody>
          <a:bodyPr/>
          <a:lstStyle/>
          <a:p>
            <a:pPr algn="ctr"/>
            <a:r>
              <a:rPr lang="de-CH" sz="5400" dirty="0">
                <a:solidFill>
                  <a:srgbClr val="3264C8"/>
                </a:solidFill>
              </a:rPr>
              <a:t>B4P </a:t>
            </a:r>
            <a:br>
              <a:rPr lang="de-CH" sz="5400" dirty="0">
                <a:solidFill>
                  <a:srgbClr val="3264C8"/>
                </a:solidFill>
              </a:rPr>
            </a:br>
            <a:r>
              <a:rPr lang="de-CH" sz="5400" dirty="0" err="1">
                <a:solidFill>
                  <a:srgbClr val="3264C8"/>
                </a:solidFill>
              </a:rPr>
              <a:t>Examples</a:t>
            </a:r>
            <a:endParaRPr lang="de-CH" sz="5400" dirty="0">
              <a:solidFill>
                <a:srgbClr val="3264C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9989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PRESENTATIONDONOTDELETE" val="&lt;?xml version=&quot;1.0&quot; encoding=&quot;UTF-16&quot; standalone=&quot;yes&quot;?&gt;&#10;&lt;root reqver=&quot;17839&quot;&gt;&lt;version val=&quot;21182&quot;/&gt;&lt;CPresentation id=&quot;1&quot;&gt;&lt;m_defprecNumber idref=&quot;2&quot;/&gt;&lt;m_defprecPercent idref=&quot;3&quot;/&gt;&lt;m_defprecDate idref=&quot;4&quot;/&gt;&lt;m_defprecYear idref=&quot;5&quot;/&gt;&lt;m_defprecQuarter idref=&quot;6&quot;/&gt;&lt;m_defprecMonth idref=&quot;7&quot;/&gt;&lt;m_defprecWeek idref=&quot;8&quot;/&gt;&lt;m_defprecDay idref=&quot;9&quot;/&gt;&lt;m_mruColor&gt;&lt;m_vecMRU length=&quot;0&quot;/&gt;&lt;/m_mruColor&gt;&lt;m_mapectfillschemeMRU&gt;&lt;key val=&quot;0&quot;/&gt;&lt;elem&gt;&lt;m_nPartnerID val=&quot;530&quot;/&gt;&lt;m_nIndex val=&quot;3&quot;/&gt;&lt;/elem&gt;&lt;/m_mapectfillschemeMRU&gt;&lt;m_eweekdayFirstOfWeek val=&quot;2&quot;/&gt;&lt;m_eweekdayFirstOfWorkweek val=&quot;2&quot;/&gt;&lt;m_eweekdayFirstOfWeekend val=&quot;7&quot;/&gt;&lt;/CPresentation&gt;&lt;CDefaultPrec id=&quot;9&quot;&gt;&lt;m_precDefault/&gt;&lt;/CDefaultPrec&gt;&lt;CDefaultPrec id=&quot;8&quot;&gt;&lt;m_precDefault/&gt;&lt;/CDefaultPrec&gt;&lt;CDefaultPrec id=&quot;7&quot;&gt;&lt;m_precDefault/&gt;&lt;/CDefaultPrec&gt;&lt;CDefaultPrec id=&quot;6&quot;&gt;&lt;m_precDefault/&gt;&lt;/CDefaultPrec&gt;&lt;CDefaultPrec id=&quot;5&quot;&gt;&lt;m_precDefault/&gt;&lt;/CDefaultPrec&gt;&lt;CDefaultPrec id=&quot;4&quot;&gt;&lt;m_precDefault/&gt;&lt;/CDefaultPrec&gt;&lt;CDefaultPrec id=&quot;3&quot;&gt;&lt;m_precDefault/&gt;&lt;/CDefaultPrec&gt;&lt;CDefaultPrec id=&quot;2&quot;&gt;&lt;m_precDefault/&gt;&lt;/CDefaultPrec&gt;&lt;/root&gt;"/>
  <p:tag name="THINKCELLUNDODONOTDELETE" val="2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jfdFwOrEykelwQvTDuI02A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2PIsl48Nr0unJ9tNrLl4sw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8LLFFYfRM0GOf52PFEvnsA"/>
</p:tagLst>
</file>

<file path=ppt/theme/theme1.xml><?xml version="1.0" encoding="utf-8"?>
<a:theme xmlns:a="http://schemas.openxmlformats.org/drawingml/2006/main" name="BT PPC Smart">
  <a:themeElements>
    <a:clrScheme name="Bombardier">
      <a:dk1>
        <a:sysClr val="windowText" lastClr="000000"/>
      </a:dk1>
      <a:lt1>
        <a:sysClr val="window" lastClr="FFFFFF"/>
      </a:lt1>
      <a:dk2>
        <a:srgbClr val="131E29"/>
      </a:dk2>
      <a:lt2>
        <a:srgbClr val="DCE5E4"/>
      </a:lt2>
      <a:accent1>
        <a:srgbClr val="8996A0"/>
      </a:accent1>
      <a:accent2>
        <a:srgbClr val="7A9A01"/>
      </a:accent2>
      <a:accent3>
        <a:srgbClr val="19365D"/>
      </a:accent3>
      <a:accent4>
        <a:srgbClr val="CA7700"/>
      </a:accent4>
      <a:accent5>
        <a:srgbClr val="D50032"/>
      </a:accent5>
      <a:accent6>
        <a:srgbClr val="A69F88"/>
      </a:accent6>
      <a:hlink>
        <a:srgbClr val="0000FF"/>
      </a:hlink>
      <a:folHlink>
        <a:srgbClr val="800080"/>
      </a:folHlink>
    </a:clrScheme>
    <a:fontScheme name="Office Classique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9525">
          <a:solidFill>
            <a:schemeClr val="tx1"/>
          </a:solidFill>
        </a:ln>
      </a:spPr>
      <a:bodyPr wrap="none" lIns="36000" tIns="36000" rIns="36000" bIns="36000" rtlCol="0" anchor="ctr" anchorCtr="0"/>
      <a:lstStyle>
        <a:defPPr algn="ctr">
          <a:defRPr sz="1400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Neutrale Formatvorlage</Template>
  <TotalTime>179</TotalTime>
  <Words>5077</Words>
  <Application>Microsoft Macintosh PowerPoint</Application>
  <PresentationFormat>Widescreen</PresentationFormat>
  <Paragraphs>797</Paragraphs>
  <Slides>25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Arial</vt:lpstr>
      <vt:lpstr>Arial Black</vt:lpstr>
      <vt:lpstr>Calibri</vt:lpstr>
      <vt:lpstr>Courier New</vt:lpstr>
      <vt:lpstr>Wingdings</vt:lpstr>
      <vt:lpstr>BT PPC Smart</vt:lpstr>
      <vt:lpstr>think-cell Slide</vt:lpstr>
      <vt:lpstr>B4P  Beyond Former Performance.</vt:lpstr>
      <vt:lpstr>B4P Overview High-Performance Big Data Integration and Analytics Solution</vt:lpstr>
      <vt:lpstr>Outline B4P Data Integration and Analytics</vt:lpstr>
      <vt:lpstr>Background and Problem Statement Current analytics automation tools are  unreliable, complex, and expensive</vt:lpstr>
      <vt:lpstr>Solution  B4P Big Data Integration and Analytics Engine </vt:lpstr>
      <vt:lpstr>Key Components  B4P Language and Data Analytics Engine</vt:lpstr>
      <vt:lpstr>B4P Language Provides Highest Efficiency and Performance</vt:lpstr>
      <vt:lpstr>B4P Language Features</vt:lpstr>
      <vt:lpstr>B4P  Examples</vt:lpstr>
      <vt:lpstr>B4P Example #1 Merging Two Soccer Clubs</vt:lpstr>
      <vt:lpstr>PowerPoint Presentation</vt:lpstr>
      <vt:lpstr>B4P Example #2 Combining Stock Data:  S&amp;P 500 and NASDAQ 100</vt:lpstr>
      <vt:lpstr>B4P Example #2 Combining Stock Data:  S&amp;P 500 and NASDAQ 100</vt:lpstr>
      <vt:lpstr>PowerPoint Presentation</vt:lpstr>
      <vt:lpstr>PowerPoint Presentation</vt:lpstr>
      <vt:lpstr>B4P  Real-World  Use Cases</vt:lpstr>
      <vt:lpstr>B4P Real-world Use Case #1 Integrate corporate data from 20 branch offices worldwide</vt:lpstr>
      <vt:lpstr>B4P Real-world Use Case #2 Information interchange between multiple different databases</vt:lpstr>
      <vt:lpstr>B4P Real-world Use Case #3 Enriched Business Intelligence from many data sources</vt:lpstr>
      <vt:lpstr>B4P Real-world Use Case #4 Merger and Acquisition</vt:lpstr>
      <vt:lpstr>Strategic and Operational Use Cases B4P</vt:lpstr>
      <vt:lpstr>B4P  Beyond Former Performance.</vt:lpstr>
      <vt:lpstr>B4P Solution Supported Data Formats</vt:lpstr>
      <vt:lpstr>B4P Use Case Automatic documentation generation for website www.b4p.app</vt:lpstr>
      <vt:lpstr>B4P Use Case Automatic Document Generation for www.b4p.app using B4P</vt:lpstr>
    </vt:vector>
  </TitlesOfParts>
  <Company>Bombardier Transportation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B4P  Beyond Former Performance</dc:title>
  <dc:creator>Georg zur Bonsen</dc:creator>
  <cp:lastModifiedBy>Rafael Richards</cp:lastModifiedBy>
  <cp:revision>507</cp:revision>
  <cp:lastPrinted>2012-05-04T14:30:29Z</cp:lastPrinted>
  <dcterms:created xsi:type="dcterms:W3CDTF">2016-02-06T20:40:56Z</dcterms:created>
  <dcterms:modified xsi:type="dcterms:W3CDTF">2021-06-29T16:37:13Z</dcterms:modified>
</cp:coreProperties>
</file>